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17.svg" ContentType="image/svg+xml"/>
  <Override PartName="/ppt/media/image18.svg" ContentType="image/svg+xml"/>
  <Override PartName="/ppt/media/image1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79" r:id="rId3"/>
    <p:sldId id="427" r:id="rId5"/>
    <p:sldId id="461" r:id="rId6"/>
    <p:sldId id="447" r:id="rId7"/>
    <p:sldId id="438" r:id="rId8"/>
    <p:sldId id="429" r:id="rId9"/>
    <p:sldId id="454" r:id="rId10"/>
    <p:sldId id="463" r:id="rId11"/>
    <p:sldId id="464" r:id="rId12"/>
    <p:sldId id="457" r:id="rId13"/>
    <p:sldId id="455" r:id="rId14"/>
    <p:sldId id="456" r:id="rId15"/>
    <p:sldId id="328" r:id="rId16"/>
  </p:sldIdLst>
  <p:sldSz cx="12192000" cy="6858000"/>
  <p:notesSz cx="6858000" cy="9144000"/>
  <p:embeddedFontLst>
    <p:embeddedFont>
      <p:font typeface="思源黑体 CN Bold" panose="020B0800000000000000" pitchFamily="34" charset="-122"/>
      <p:bold r:id="rId21"/>
    </p:embeddedFont>
    <p:embeddedFont>
      <p:font typeface="思源黑体 CN Medium" panose="020B0600000000000000" pitchFamily="34" charset="-122"/>
      <p:regular r:id="rId22"/>
    </p:embeddedFont>
    <p:embeddedFont>
      <p:font typeface="微软雅黑" panose="020B0503020204020204" charset="-122"/>
      <p:regular r:id="rId23"/>
    </p:embeddedFont>
    <p:embeddedFont>
      <p:font typeface="等线" panose="02010600030101010101" charset="-122"/>
      <p:regular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8" userDrawn="1">
          <p15:clr>
            <a:srgbClr val="A4A3A4"/>
          </p15:clr>
        </p15:guide>
        <p15:guide id="2" pos="3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  <p:cmAuthor id="1483810881" name="WPS_1679281038" initials="W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B7D6"/>
    <a:srgbClr val="155BCD"/>
    <a:srgbClr val="2A6BB7"/>
    <a:srgbClr val="2B6FB9"/>
    <a:srgbClr val="3994C8"/>
    <a:srgbClr val="9BD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D62A800-7D51-48E6-A448-42BBD41A0C78}" styleName="补充样式8 19 2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30000"/>
                  <a:lumOff val="7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H>
    <a:band1V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firstCol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bg1">
                  <a:lumMod val="92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Co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37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432" y="60"/>
      </p:cViewPr>
      <p:guideLst>
        <p:guide orient="horz" pos="2408"/>
        <p:guide pos="3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107.xml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F9F02-7972-4AEE-81F5-24534C755F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FA8C2-FD5A-47D8-A8AB-3C04C2056F1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FA8C2-FD5A-47D8-A8AB-3C04C2056F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FA8C2-FD5A-47D8-A8AB-3C04C2056F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microsoft.com/office/2007/relationships/hdphoto" Target="../media/image3.wdp"/><Relationship Id="rId4" Type="http://schemas.openxmlformats.org/officeDocument/2006/relationships/image" Target="../media/image2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microsoft.com/office/2007/relationships/hdphoto" Target="../media/image3.wdp"/><Relationship Id="rId4" Type="http://schemas.openxmlformats.org/officeDocument/2006/relationships/image" Target="../media/image2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microsoft.com/office/2007/relationships/hdphoto" Target="../media/image3.wdp"/><Relationship Id="rId6" Type="http://schemas.openxmlformats.org/officeDocument/2006/relationships/image" Target="../media/image2.png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3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2B5E-881B-423B-AF17-AC73170092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D823D75-7716-449B-B601-0124EB0A8E33}" type="slidenum">
              <a:rPr lang="zh-CN" altLang="en-US" smtClean="0"/>
            </a:fld>
            <a:endParaRPr lang="zh-CN" altLang="en-US"/>
          </a:p>
        </p:txBody>
      </p:sp>
      <p:sp>
        <p:nvSpPr>
          <p:cNvPr id="54" name="任意多边形: 形状 53"/>
          <p:cNvSpPr/>
          <p:nvPr userDrawn="1"/>
        </p:nvSpPr>
        <p:spPr>
          <a:xfrm>
            <a:off x="7270081" y="0"/>
            <a:ext cx="4807512" cy="6858000"/>
          </a:xfrm>
          <a:custGeom>
            <a:avLst/>
            <a:gdLst>
              <a:gd name="connsiteX0" fmla="*/ 54075 w 4807512"/>
              <a:gd name="connsiteY0" fmla="*/ 0 h 6858000"/>
              <a:gd name="connsiteX1" fmla="*/ 4807512 w 4807512"/>
              <a:gd name="connsiteY1" fmla="*/ 0 h 6858000"/>
              <a:gd name="connsiteX2" fmla="*/ 4807512 w 4807512"/>
              <a:gd name="connsiteY2" fmla="*/ 6858000 h 6858000"/>
              <a:gd name="connsiteX3" fmla="*/ 364225 w 4807512"/>
              <a:gd name="connsiteY3" fmla="*/ 6858000 h 6858000"/>
              <a:gd name="connsiteX4" fmla="*/ 339940 w 4807512"/>
              <a:gd name="connsiteY4" fmla="*/ 6824854 h 6858000"/>
              <a:gd name="connsiteX5" fmla="*/ 11033 w 4807512"/>
              <a:gd name="connsiteY5" fmla="*/ 5903810 h 6858000"/>
              <a:gd name="connsiteX6" fmla="*/ 860245 w 4807512"/>
              <a:gd name="connsiteY6" fmla="*/ 1851395 h 6858000"/>
              <a:gd name="connsiteX7" fmla="*/ 108288 w 4807512"/>
              <a:gd name="connsiteY7" fmla="*/ 97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7512" h="6858000">
                <a:moveTo>
                  <a:pt x="54075" y="0"/>
                </a:moveTo>
                <a:lnTo>
                  <a:pt x="4807512" y="0"/>
                </a:lnTo>
                <a:lnTo>
                  <a:pt x="4807512" y="6858000"/>
                </a:lnTo>
                <a:lnTo>
                  <a:pt x="364225" y="6858000"/>
                </a:lnTo>
                <a:lnTo>
                  <a:pt x="339940" y="6824854"/>
                </a:lnTo>
                <a:cubicBezTo>
                  <a:pt x="170722" y="6571967"/>
                  <a:pt x="57637" y="6263577"/>
                  <a:pt x="11033" y="5903810"/>
                </a:cubicBezTo>
                <a:cubicBezTo>
                  <a:pt x="-113244" y="4944431"/>
                  <a:pt x="853298" y="2957506"/>
                  <a:pt x="860245" y="1851395"/>
                </a:cubicBezTo>
                <a:cubicBezTo>
                  <a:pt x="864152" y="1229208"/>
                  <a:pt x="398539" y="592937"/>
                  <a:pt x="108288" y="970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 w="19050">
            <a:noFill/>
          </a:ln>
          <a:effectLst>
            <a:outerShdw blurRad="127000" dist="63500" dir="10800000" algn="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9" name="图片占位符 58"/>
          <p:cNvSpPr>
            <a:spLocks noGrp="1"/>
          </p:cNvSpPr>
          <p:nvPr>
            <p:ph type="pic" sz="quarter" idx="13"/>
          </p:nvPr>
        </p:nvSpPr>
        <p:spPr>
          <a:xfrm>
            <a:off x="7384488" y="0"/>
            <a:ext cx="4807512" cy="6858000"/>
          </a:xfrm>
          <a:custGeom>
            <a:avLst/>
            <a:gdLst>
              <a:gd name="connsiteX0" fmla="*/ 54075 w 4807512"/>
              <a:gd name="connsiteY0" fmla="*/ 0 h 6858000"/>
              <a:gd name="connsiteX1" fmla="*/ 4807512 w 4807512"/>
              <a:gd name="connsiteY1" fmla="*/ 0 h 6858000"/>
              <a:gd name="connsiteX2" fmla="*/ 4807512 w 4807512"/>
              <a:gd name="connsiteY2" fmla="*/ 6858000 h 6858000"/>
              <a:gd name="connsiteX3" fmla="*/ 364225 w 4807512"/>
              <a:gd name="connsiteY3" fmla="*/ 6858000 h 6858000"/>
              <a:gd name="connsiteX4" fmla="*/ 339940 w 4807512"/>
              <a:gd name="connsiteY4" fmla="*/ 6824854 h 6858000"/>
              <a:gd name="connsiteX5" fmla="*/ 11033 w 4807512"/>
              <a:gd name="connsiteY5" fmla="*/ 5903810 h 6858000"/>
              <a:gd name="connsiteX6" fmla="*/ 860245 w 4807512"/>
              <a:gd name="connsiteY6" fmla="*/ 1851395 h 6858000"/>
              <a:gd name="connsiteX7" fmla="*/ 108288 w 4807512"/>
              <a:gd name="connsiteY7" fmla="*/ 97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7512" h="6858000">
                <a:moveTo>
                  <a:pt x="54075" y="0"/>
                </a:moveTo>
                <a:lnTo>
                  <a:pt x="4807512" y="0"/>
                </a:lnTo>
                <a:lnTo>
                  <a:pt x="4807512" y="6858000"/>
                </a:lnTo>
                <a:lnTo>
                  <a:pt x="364225" y="6858000"/>
                </a:lnTo>
                <a:lnTo>
                  <a:pt x="339940" y="6824854"/>
                </a:lnTo>
                <a:cubicBezTo>
                  <a:pt x="170722" y="6571967"/>
                  <a:pt x="57637" y="6263577"/>
                  <a:pt x="11033" y="5903810"/>
                </a:cubicBezTo>
                <a:cubicBezTo>
                  <a:pt x="-113244" y="4944431"/>
                  <a:pt x="853298" y="2957506"/>
                  <a:pt x="860245" y="1851395"/>
                </a:cubicBezTo>
                <a:cubicBezTo>
                  <a:pt x="864152" y="1229208"/>
                  <a:pt x="398539" y="592937"/>
                  <a:pt x="108288" y="970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330" y="1429385"/>
            <a:ext cx="10968355" cy="381635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3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3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/>
        </p:nvSpPr>
        <p:spPr>
          <a:xfrm>
            <a:off x="0" y="136525"/>
            <a:ext cx="12192000" cy="4497614"/>
          </a:xfrm>
          <a:custGeom>
            <a:avLst/>
            <a:gdLst>
              <a:gd name="connsiteX0" fmla="*/ 0 w 12192000"/>
              <a:gd name="connsiteY0" fmla="*/ 0 h 4287400"/>
              <a:gd name="connsiteX1" fmla="*/ 12192000 w 12192000"/>
              <a:gd name="connsiteY1" fmla="*/ 0 h 4287400"/>
              <a:gd name="connsiteX2" fmla="*/ 12192000 w 12192000"/>
              <a:gd name="connsiteY2" fmla="*/ 3963513 h 4287400"/>
              <a:gd name="connsiteX3" fmla="*/ 12151122 w 12192000"/>
              <a:gd name="connsiteY3" fmla="*/ 3954959 h 4287400"/>
              <a:gd name="connsiteX4" fmla="*/ 10109200 w 12192000"/>
              <a:gd name="connsiteY4" fmla="*/ 3038475 h 4287400"/>
              <a:gd name="connsiteX5" fmla="*/ 6756400 w 12192000"/>
              <a:gd name="connsiteY5" fmla="*/ 3990975 h 4287400"/>
              <a:gd name="connsiteX6" fmla="*/ 2413000 w 12192000"/>
              <a:gd name="connsiteY6" fmla="*/ 3152775 h 4287400"/>
              <a:gd name="connsiteX7" fmla="*/ 16430 w 12192000"/>
              <a:gd name="connsiteY7" fmla="*/ 4286790 h 4287400"/>
              <a:gd name="connsiteX8" fmla="*/ 0 w 12192000"/>
              <a:gd name="connsiteY8" fmla="*/ 4287400 h 4287400"/>
              <a:gd name="connsiteX0-1" fmla="*/ 0 w 12192000"/>
              <a:gd name="connsiteY0-2" fmla="*/ 0 h 4287400"/>
              <a:gd name="connsiteX1-3" fmla="*/ 12192000 w 12192000"/>
              <a:gd name="connsiteY1-4" fmla="*/ 0 h 4287400"/>
              <a:gd name="connsiteX2-5" fmla="*/ 12192000 w 12192000"/>
              <a:gd name="connsiteY2-6" fmla="*/ 3963513 h 4287400"/>
              <a:gd name="connsiteX3-7" fmla="*/ 12151122 w 12192000"/>
              <a:gd name="connsiteY3-8" fmla="*/ 3954959 h 4287400"/>
              <a:gd name="connsiteX4-9" fmla="*/ 10121900 w 12192000"/>
              <a:gd name="connsiteY4-10" fmla="*/ 3289391 h 4287400"/>
              <a:gd name="connsiteX5-11" fmla="*/ 6756400 w 12192000"/>
              <a:gd name="connsiteY5-12" fmla="*/ 3990975 h 4287400"/>
              <a:gd name="connsiteX6-13" fmla="*/ 2413000 w 12192000"/>
              <a:gd name="connsiteY6-14" fmla="*/ 3152775 h 4287400"/>
              <a:gd name="connsiteX7-15" fmla="*/ 16430 w 12192000"/>
              <a:gd name="connsiteY7-16" fmla="*/ 4286790 h 4287400"/>
              <a:gd name="connsiteX8-17" fmla="*/ 0 w 12192000"/>
              <a:gd name="connsiteY8-18" fmla="*/ 4287400 h 4287400"/>
              <a:gd name="connsiteX9" fmla="*/ 0 w 12192000"/>
              <a:gd name="connsiteY9" fmla="*/ 0 h 4287400"/>
              <a:gd name="connsiteX0-19" fmla="*/ 0 w 12192000"/>
              <a:gd name="connsiteY0-20" fmla="*/ 0 h 4287400"/>
              <a:gd name="connsiteX1-21" fmla="*/ 12192000 w 12192000"/>
              <a:gd name="connsiteY1-22" fmla="*/ 0 h 4287400"/>
              <a:gd name="connsiteX2-23" fmla="*/ 12192000 w 12192000"/>
              <a:gd name="connsiteY2-24" fmla="*/ 3963513 h 4287400"/>
              <a:gd name="connsiteX3-25" fmla="*/ 12151122 w 12192000"/>
              <a:gd name="connsiteY3-26" fmla="*/ 3954959 h 4287400"/>
              <a:gd name="connsiteX4-27" fmla="*/ 10121900 w 12192000"/>
              <a:gd name="connsiteY4-28" fmla="*/ 3289391 h 4287400"/>
              <a:gd name="connsiteX5-29" fmla="*/ 6756400 w 12192000"/>
              <a:gd name="connsiteY5-30" fmla="*/ 3990975 h 4287400"/>
              <a:gd name="connsiteX6-31" fmla="*/ 2387600 w 12192000"/>
              <a:gd name="connsiteY6-32" fmla="*/ 3305507 h 4287400"/>
              <a:gd name="connsiteX7-33" fmla="*/ 16430 w 12192000"/>
              <a:gd name="connsiteY7-34" fmla="*/ 4286790 h 4287400"/>
              <a:gd name="connsiteX8-35" fmla="*/ 0 w 12192000"/>
              <a:gd name="connsiteY8-36" fmla="*/ 4287400 h 4287400"/>
              <a:gd name="connsiteX9-37" fmla="*/ 0 w 12192000"/>
              <a:gd name="connsiteY9-38" fmla="*/ 0 h 4287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12192000" h="4287400">
                <a:moveTo>
                  <a:pt x="0" y="0"/>
                </a:moveTo>
                <a:lnTo>
                  <a:pt x="12192000" y="0"/>
                </a:lnTo>
                <a:lnTo>
                  <a:pt x="12192000" y="3963513"/>
                </a:lnTo>
                <a:lnTo>
                  <a:pt x="12151122" y="3954959"/>
                </a:lnTo>
                <a:cubicBezTo>
                  <a:pt x="11627644" y="3819128"/>
                  <a:pt x="10848975" y="3267166"/>
                  <a:pt x="10121900" y="3289391"/>
                </a:cubicBezTo>
                <a:cubicBezTo>
                  <a:pt x="9152467" y="3319024"/>
                  <a:pt x="8045450" y="3988289"/>
                  <a:pt x="6756400" y="3990975"/>
                </a:cubicBezTo>
                <a:cubicBezTo>
                  <a:pt x="5467350" y="3993661"/>
                  <a:pt x="3562350" y="3280107"/>
                  <a:pt x="2387600" y="3305507"/>
                </a:cubicBezTo>
                <a:cubicBezTo>
                  <a:pt x="1433116" y="3326145"/>
                  <a:pt x="552938" y="4228075"/>
                  <a:pt x="16430" y="4286790"/>
                </a:cubicBezTo>
                <a:lnTo>
                  <a:pt x="0" y="4287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2B5E-881B-423B-AF17-AC73170092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3D75-7716-449B-B601-0124EB0A8E33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497614"/>
          </a:xfrm>
          <a:custGeom>
            <a:avLst/>
            <a:gdLst>
              <a:gd name="connsiteX0" fmla="*/ 0 w 12192000"/>
              <a:gd name="connsiteY0" fmla="*/ 0 h 4991100"/>
              <a:gd name="connsiteX1" fmla="*/ 12192000 w 12192000"/>
              <a:gd name="connsiteY1" fmla="*/ 0 h 4991100"/>
              <a:gd name="connsiteX2" fmla="*/ 12192000 w 12192000"/>
              <a:gd name="connsiteY2" fmla="*/ 4614053 h 4991100"/>
              <a:gd name="connsiteX3" fmla="*/ 12151122 w 12192000"/>
              <a:gd name="connsiteY3" fmla="*/ 4604095 h 4991100"/>
              <a:gd name="connsiteX4" fmla="*/ 10121900 w 12192000"/>
              <a:gd name="connsiteY4" fmla="*/ 3829286 h 4991100"/>
              <a:gd name="connsiteX5" fmla="*/ 6756400 w 12192000"/>
              <a:gd name="connsiteY5" fmla="*/ 4646022 h 4991100"/>
              <a:gd name="connsiteX6" fmla="*/ 2387600 w 12192000"/>
              <a:gd name="connsiteY6" fmla="*/ 3848047 h 4991100"/>
              <a:gd name="connsiteX7" fmla="*/ 16430 w 12192000"/>
              <a:gd name="connsiteY7" fmla="*/ 4990390 h 4991100"/>
              <a:gd name="connsiteX8" fmla="*/ 0 w 12192000"/>
              <a:gd name="connsiteY8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991100">
                <a:moveTo>
                  <a:pt x="0" y="0"/>
                </a:moveTo>
                <a:lnTo>
                  <a:pt x="12192000" y="0"/>
                </a:lnTo>
                <a:lnTo>
                  <a:pt x="12192000" y="4614053"/>
                </a:lnTo>
                <a:lnTo>
                  <a:pt x="12151122" y="4604095"/>
                </a:lnTo>
                <a:cubicBezTo>
                  <a:pt x="11627644" y="4445970"/>
                  <a:pt x="10848975" y="3803413"/>
                  <a:pt x="10121900" y="3829286"/>
                </a:cubicBezTo>
                <a:cubicBezTo>
                  <a:pt x="9152467" y="3863783"/>
                  <a:pt x="8045450" y="4642896"/>
                  <a:pt x="6756400" y="4646022"/>
                </a:cubicBezTo>
                <a:cubicBezTo>
                  <a:pt x="5467350" y="4649149"/>
                  <a:pt x="3562350" y="3818478"/>
                  <a:pt x="2387600" y="3848047"/>
                </a:cubicBezTo>
                <a:cubicBezTo>
                  <a:pt x="1433116" y="3872072"/>
                  <a:pt x="552938" y="4922038"/>
                  <a:pt x="16430" y="4990390"/>
                </a:cubicBezTo>
                <a:lnTo>
                  <a:pt x="0" y="49911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zh-CN" altLang="en-US" dirty="0"/>
          </a:p>
        </p:txBody>
      </p:sp>
      <p:grpSp>
        <p:nvGrpSpPr>
          <p:cNvPr id="39" name="组合 38"/>
          <p:cNvGrpSpPr/>
          <p:nvPr userDrawn="1"/>
        </p:nvGrpSpPr>
        <p:grpSpPr>
          <a:xfrm rot="306868" flipH="1">
            <a:off x="-210091" y="5612352"/>
            <a:ext cx="13342397" cy="3252203"/>
            <a:chOff x="-664294" y="8063914"/>
            <a:chExt cx="13846628" cy="2876066"/>
          </a:xfrm>
        </p:grpSpPr>
        <p:sp>
          <p:nvSpPr>
            <p:cNvPr id="40" name="任意多边形: 形状 39"/>
            <p:cNvSpPr/>
            <p:nvPr/>
          </p:nvSpPr>
          <p:spPr>
            <a:xfrm>
              <a:off x="-664294" y="8063914"/>
              <a:ext cx="13846628" cy="132058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: 形状 40"/>
            <p:cNvSpPr/>
            <p:nvPr/>
          </p:nvSpPr>
          <p:spPr>
            <a:xfrm rot="25866">
              <a:off x="-663316" y="8116546"/>
              <a:ext cx="13796259" cy="1334819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 rot="51731">
              <a:off x="-662441" y="8168796"/>
              <a:ext cx="13745891" cy="1349052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 rot="77597">
              <a:off x="-661668" y="8220666"/>
              <a:ext cx="13695522" cy="136328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4" name="任意多边形: 形状 43"/>
            <p:cNvSpPr/>
            <p:nvPr/>
          </p:nvSpPr>
          <p:spPr>
            <a:xfrm rot="103463">
              <a:off x="-660985" y="8272153"/>
              <a:ext cx="13645153" cy="1377519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5" name="任意多边形: 形状 44"/>
            <p:cNvSpPr/>
            <p:nvPr/>
          </p:nvSpPr>
          <p:spPr>
            <a:xfrm rot="129328">
              <a:off x="-660394" y="8323257"/>
              <a:ext cx="13594784" cy="1391752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6" name="任意多边形: 形状 45"/>
            <p:cNvSpPr/>
            <p:nvPr/>
          </p:nvSpPr>
          <p:spPr>
            <a:xfrm rot="155194">
              <a:off x="-659887" y="8373976"/>
              <a:ext cx="13544417" cy="1405985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7" name="任意多边形: 形状 46"/>
            <p:cNvSpPr/>
            <p:nvPr/>
          </p:nvSpPr>
          <p:spPr>
            <a:xfrm rot="181060">
              <a:off x="-659465" y="8424310"/>
              <a:ext cx="13494048" cy="1420218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8" name="任意多边形: 形状 47"/>
            <p:cNvSpPr/>
            <p:nvPr/>
          </p:nvSpPr>
          <p:spPr>
            <a:xfrm rot="206925">
              <a:off x="-659115" y="8474257"/>
              <a:ext cx="13443679" cy="1434451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9" name="任意多边形: 形状 48"/>
            <p:cNvSpPr/>
            <p:nvPr/>
          </p:nvSpPr>
          <p:spPr>
            <a:xfrm rot="232791">
              <a:off x="-658840" y="8523817"/>
              <a:ext cx="13393311" cy="1448685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0" name="任意多边形: 形状 49"/>
            <p:cNvSpPr/>
            <p:nvPr/>
          </p:nvSpPr>
          <p:spPr>
            <a:xfrm rot="258657">
              <a:off x="-658632" y="8572990"/>
              <a:ext cx="13342942" cy="1462918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1" name="任意多边形: 形状 50"/>
            <p:cNvSpPr/>
            <p:nvPr/>
          </p:nvSpPr>
          <p:spPr>
            <a:xfrm rot="284522">
              <a:off x="-658490" y="8621773"/>
              <a:ext cx="13292573" cy="1477151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2" name="任意多边形: 形状 51"/>
            <p:cNvSpPr/>
            <p:nvPr/>
          </p:nvSpPr>
          <p:spPr>
            <a:xfrm rot="310388">
              <a:off x="-658406" y="8670167"/>
              <a:ext cx="13242204" cy="1491384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3" name="任意多边形: 形状 52"/>
            <p:cNvSpPr/>
            <p:nvPr/>
          </p:nvSpPr>
          <p:spPr>
            <a:xfrm rot="336254">
              <a:off x="-658376" y="8718170"/>
              <a:ext cx="13191837" cy="1505617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4" name="任意多边形: 形状 53"/>
            <p:cNvSpPr/>
            <p:nvPr/>
          </p:nvSpPr>
          <p:spPr>
            <a:xfrm rot="362119">
              <a:off x="-658398" y="8765782"/>
              <a:ext cx="13141468" cy="1519851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5" name="任意多边形: 形状 54"/>
            <p:cNvSpPr/>
            <p:nvPr/>
          </p:nvSpPr>
          <p:spPr>
            <a:xfrm rot="387985">
              <a:off x="-658465" y="8813003"/>
              <a:ext cx="13091099" cy="1534084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6" name="任意多边形: 形状 55"/>
            <p:cNvSpPr/>
            <p:nvPr/>
          </p:nvSpPr>
          <p:spPr>
            <a:xfrm rot="413850">
              <a:off x="-658575" y="8859832"/>
              <a:ext cx="13040731" cy="1548317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7" name="任意多边形: 形状 56"/>
            <p:cNvSpPr/>
            <p:nvPr/>
          </p:nvSpPr>
          <p:spPr>
            <a:xfrm rot="439716">
              <a:off x="-658723" y="8906267"/>
              <a:ext cx="12990362" cy="1562550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8" name="任意多边形: 形状 57"/>
            <p:cNvSpPr/>
            <p:nvPr/>
          </p:nvSpPr>
          <p:spPr>
            <a:xfrm rot="465582">
              <a:off x="-658902" y="8952310"/>
              <a:ext cx="12939993" cy="1576783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9" name="任意多边形: 形状 58"/>
            <p:cNvSpPr/>
            <p:nvPr/>
          </p:nvSpPr>
          <p:spPr>
            <a:xfrm rot="491447">
              <a:off x="-659110" y="8997958"/>
              <a:ext cx="12889625" cy="1591017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0" name="任意多边形: 形状 59"/>
            <p:cNvSpPr/>
            <p:nvPr/>
          </p:nvSpPr>
          <p:spPr>
            <a:xfrm rot="517313">
              <a:off x="-659343" y="9043213"/>
              <a:ext cx="12839257" cy="1605250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1" name="任意多边形: 形状 60"/>
            <p:cNvSpPr/>
            <p:nvPr/>
          </p:nvSpPr>
          <p:spPr>
            <a:xfrm rot="543179">
              <a:off x="-659596" y="9088072"/>
              <a:ext cx="12788888" cy="1619483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2" name="任意多边形: 形状 61"/>
            <p:cNvSpPr/>
            <p:nvPr/>
          </p:nvSpPr>
          <p:spPr>
            <a:xfrm rot="569044">
              <a:off x="-659863" y="9132539"/>
              <a:ext cx="12738519" cy="163371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3" name="任意多边形: 形状 62"/>
            <p:cNvSpPr/>
            <p:nvPr/>
          </p:nvSpPr>
          <p:spPr>
            <a:xfrm rot="594910">
              <a:off x="-660141" y="9176609"/>
              <a:ext cx="12688150" cy="1647949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4" name="任意多边形: 形状 63"/>
            <p:cNvSpPr/>
            <p:nvPr/>
          </p:nvSpPr>
          <p:spPr>
            <a:xfrm rot="620776">
              <a:off x="-660427" y="9220284"/>
              <a:ext cx="12637782" cy="1662183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5" name="任意多边形: 形状 64"/>
            <p:cNvSpPr/>
            <p:nvPr/>
          </p:nvSpPr>
          <p:spPr>
            <a:xfrm rot="646641">
              <a:off x="-660713" y="9263564"/>
              <a:ext cx="12587413" cy="167641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</p:grpSp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530254">
            <a:off x="10272281" y="5577075"/>
            <a:ext cx="2253046" cy="2561850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67" name="图片 6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767147">
            <a:off x="21772" y="5478930"/>
            <a:ext cx="1292868" cy="14700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2B5E-881B-423B-AF17-AC73170092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3D75-7716-449B-B601-0124EB0A8E33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 rot="11654867">
            <a:off x="8519314" y="-717635"/>
            <a:ext cx="4177296" cy="1312021"/>
            <a:chOff x="-6245739" y="4192927"/>
            <a:chExt cx="7001164" cy="3715926"/>
          </a:xfrm>
        </p:grpSpPr>
        <p:sp>
          <p:nvSpPr>
            <p:cNvPr id="7" name="任意多边形: 形状 6"/>
            <p:cNvSpPr/>
            <p:nvPr/>
          </p:nvSpPr>
          <p:spPr>
            <a:xfrm>
              <a:off x="-6245739" y="6927580"/>
              <a:ext cx="7001164" cy="98127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-6244420" y="6775655"/>
              <a:ext cx="6996326" cy="1088591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-6243100" y="6623729"/>
              <a:ext cx="6991488" cy="1195908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-6241781" y="6471803"/>
              <a:ext cx="6986650" cy="1303226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240461" y="6319878"/>
              <a:ext cx="6981812" cy="1410544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6239141" y="6167953"/>
              <a:ext cx="6976973" cy="1517862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-6237822" y="6016029"/>
              <a:ext cx="6972136" cy="1625179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-6236502" y="5864104"/>
              <a:ext cx="6967297" cy="1732497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-6235183" y="5712178"/>
              <a:ext cx="6962460" cy="1839815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-6233863" y="5560253"/>
              <a:ext cx="6957621" cy="194713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-6232543" y="5408328"/>
              <a:ext cx="6952783" cy="2054451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-6231224" y="5256402"/>
              <a:ext cx="6947945" cy="2161768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-6229904" y="5104477"/>
              <a:ext cx="6943107" cy="2269086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-6228585" y="4952552"/>
              <a:ext cx="6938269" cy="2376404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-6227265" y="4800626"/>
              <a:ext cx="6933431" cy="2483722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-6225946" y="4648702"/>
              <a:ext cx="6928593" cy="2591039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-6224626" y="4496777"/>
              <a:ext cx="6923755" cy="2698357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-6223308" y="4344852"/>
              <a:ext cx="6918916" cy="2805675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-6221987" y="4192927"/>
              <a:ext cx="6914079" cy="291299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</p:grpSp>
      <p:cxnSp>
        <p:nvCxnSpPr>
          <p:cNvPr id="27" name="直接连接符 26"/>
          <p:cNvCxnSpPr/>
          <p:nvPr userDrawn="1"/>
        </p:nvCxnSpPr>
        <p:spPr>
          <a:xfrm>
            <a:off x="0" y="53870"/>
            <a:ext cx="12192000" cy="0"/>
          </a:xfrm>
          <a:prstGeom prst="line">
            <a:avLst/>
          </a:prstGeom>
          <a:ln w="117475">
            <a:gradFill flip="none" rotWithShape="1">
              <a:gsLst>
                <a:gs pos="100000">
                  <a:schemeClr val="accent1">
                    <a:alpha val="0"/>
                  </a:schemeClr>
                </a:gs>
                <a:gs pos="55000">
                  <a:schemeClr val="accent2"/>
                </a:gs>
                <a:gs pos="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 userDrawn="1"/>
        </p:nvGrpSpPr>
        <p:grpSpPr>
          <a:xfrm rot="9493926" flipH="1">
            <a:off x="-378879" y="-578362"/>
            <a:ext cx="3224811" cy="1286236"/>
            <a:chOff x="-6245739" y="4192927"/>
            <a:chExt cx="7001164" cy="3715926"/>
          </a:xfrm>
        </p:grpSpPr>
        <p:sp>
          <p:nvSpPr>
            <p:cNvPr id="29" name="任意多边形: 形状 28"/>
            <p:cNvSpPr/>
            <p:nvPr/>
          </p:nvSpPr>
          <p:spPr>
            <a:xfrm>
              <a:off x="-6245739" y="6927580"/>
              <a:ext cx="7001164" cy="98127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-6244420" y="6775655"/>
              <a:ext cx="6996326" cy="1088591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-6243100" y="6623729"/>
              <a:ext cx="6991488" cy="1195908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-6241781" y="6471803"/>
              <a:ext cx="6986650" cy="1303226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-6240461" y="6319878"/>
              <a:ext cx="6981812" cy="1410544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-6239141" y="6167953"/>
              <a:ext cx="6976973" cy="1517862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-6237822" y="6016029"/>
              <a:ext cx="6972136" cy="1625179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-6236502" y="5864104"/>
              <a:ext cx="6967297" cy="1732497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-6235183" y="5712178"/>
              <a:ext cx="6962460" cy="1839815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-6233863" y="5560253"/>
              <a:ext cx="6957621" cy="194713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-6232543" y="5408328"/>
              <a:ext cx="6952783" cy="2054451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-6231224" y="5256402"/>
              <a:ext cx="6947945" cy="2161768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-6229904" y="5104477"/>
              <a:ext cx="6943107" cy="2269086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-6228585" y="4952552"/>
              <a:ext cx="6938269" cy="2376404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-6227265" y="4800626"/>
              <a:ext cx="6933431" cy="2483722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-6225946" y="4648702"/>
              <a:ext cx="6928593" cy="2591039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-6224626" y="4496777"/>
              <a:ext cx="6923755" cy="2698357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-6223308" y="4344852"/>
              <a:ext cx="6918916" cy="2805675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-6221987" y="4192927"/>
              <a:ext cx="6914079" cy="291299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</p:grpSp>
      <p:cxnSp>
        <p:nvCxnSpPr>
          <p:cNvPr id="48" name="直接连接符 47"/>
          <p:cNvCxnSpPr/>
          <p:nvPr userDrawn="1"/>
        </p:nvCxnSpPr>
        <p:spPr>
          <a:xfrm>
            <a:off x="0" y="6797840"/>
            <a:ext cx="12192000" cy="0"/>
          </a:xfrm>
          <a:prstGeom prst="line">
            <a:avLst/>
          </a:prstGeom>
          <a:ln w="117475">
            <a:gradFill flip="none" rotWithShape="1">
              <a:gsLst>
                <a:gs pos="100000">
                  <a:schemeClr val="accent1">
                    <a:alpha val="0"/>
                  </a:schemeClr>
                </a:gs>
                <a:gs pos="55000">
                  <a:schemeClr val="accent2"/>
                </a:gs>
                <a:gs pos="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组合 48"/>
          <p:cNvGrpSpPr/>
          <p:nvPr userDrawn="1"/>
        </p:nvGrpSpPr>
        <p:grpSpPr>
          <a:xfrm rot="11371397" flipH="1">
            <a:off x="-449139" y="6182331"/>
            <a:ext cx="13970562" cy="1351338"/>
            <a:chOff x="-664294" y="8063914"/>
            <a:chExt cx="13846628" cy="2876066"/>
          </a:xfrm>
        </p:grpSpPr>
        <p:sp>
          <p:nvSpPr>
            <p:cNvPr id="50" name="任意多边形: 形状 49"/>
            <p:cNvSpPr/>
            <p:nvPr/>
          </p:nvSpPr>
          <p:spPr>
            <a:xfrm>
              <a:off x="-664294" y="8063914"/>
              <a:ext cx="13846628" cy="132058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 rot="25866">
              <a:off x="-663316" y="8116546"/>
              <a:ext cx="13796259" cy="1334819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2" name="任意多边形: 形状 51"/>
            <p:cNvSpPr/>
            <p:nvPr/>
          </p:nvSpPr>
          <p:spPr>
            <a:xfrm rot="51731">
              <a:off x="-662441" y="8168796"/>
              <a:ext cx="13745891" cy="1349052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3" name="任意多边形: 形状 52"/>
            <p:cNvSpPr/>
            <p:nvPr/>
          </p:nvSpPr>
          <p:spPr>
            <a:xfrm rot="77597">
              <a:off x="-661668" y="8220666"/>
              <a:ext cx="13695522" cy="136328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4" name="任意多边形: 形状 53"/>
            <p:cNvSpPr/>
            <p:nvPr/>
          </p:nvSpPr>
          <p:spPr>
            <a:xfrm rot="103463">
              <a:off x="-660985" y="8272153"/>
              <a:ext cx="13645153" cy="1377519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5" name="任意多边形: 形状 54"/>
            <p:cNvSpPr/>
            <p:nvPr/>
          </p:nvSpPr>
          <p:spPr>
            <a:xfrm rot="129328">
              <a:off x="-660394" y="8323257"/>
              <a:ext cx="13594784" cy="1391752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6" name="任意多边形: 形状 55"/>
            <p:cNvSpPr/>
            <p:nvPr/>
          </p:nvSpPr>
          <p:spPr>
            <a:xfrm rot="155194">
              <a:off x="-659887" y="8373976"/>
              <a:ext cx="13544417" cy="1405985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7" name="任意多边形: 形状 56"/>
            <p:cNvSpPr/>
            <p:nvPr/>
          </p:nvSpPr>
          <p:spPr>
            <a:xfrm rot="181060">
              <a:off x="-659465" y="8424310"/>
              <a:ext cx="13494048" cy="1420218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8" name="任意多边形: 形状 57"/>
            <p:cNvSpPr/>
            <p:nvPr/>
          </p:nvSpPr>
          <p:spPr>
            <a:xfrm rot="206925">
              <a:off x="-659115" y="8474257"/>
              <a:ext cx="13443679" cy="1434451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9" name="任意多边形: 形状 58"/>
            <p:cNvSpPr/>
            <p:nvPr/>
          </p:nvSpPr>
          <p:spPr>
            <a:xfrm rot="232791">
              <a:off x="-658840" y="8523817"/>
              <a:ext cx="13393311" cy="1448685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0" name="任意多边形: 形状 59"/>
            <p:cNvSpPr/>
            <p:nvPr/>
          </p:nvSpPr>
          <p:spPr>
            <a:xfrm rot="258657">
              <a:off x="-658632" y="8572990"/>
              <a:ext cx="13342942" cy="1462918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1" name="任意多边形: 形状 60"/>
            <p:cNvSpPr/>
            <p:nvPr/>
          </p:nvSpPr>
          <p:spPr>
            <a:xfrm rot="284522">
              <a:off x="-658490" y="8621773"/>
              <a:ext cx="13292573" cy="1477151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2" name="任意多边形: 形状 61"/>
            <p:cNvSpPr/>
            <p:nvPr/>
          </p:nvSpPr>
          <p:spPr>
            <a:xfrm rot="310388">
              <a:off x="-658406" y="8670167"/>
              <a:ext cx="13242204" cy="1491384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3" name="任意多边形: 形状 62"/>
            <p:cNvSpPr/>
            <p:nvPr/>
          </p:nvSpPr>
          <p:spPr>
            <a:xfrm rot="336254">
              <a:off x="-658376" y="8718170"/>
              <a:ext cx="13191837" cy="1505617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4" name="任意多边形: 形状 63"/>
            <p:cNvSpPr/>
            <p:nvPr/>
          </p:nvSpPr>
          <p:spPr>
            <a:xfrm rot="362119">
              <a:off x="-658398" y="8765782"/>
              <a:ext cx="13141468" cy="1519851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5" name="任意多边形: 形状 64"/>
            <p:cNvSpPr/>
            <p:nvPr/>
          </p:nvSpPr>
          <p:spPr>
            <a:xfrm rot="387985">
              <a:off x="-658465" y="8813003"/>
              <a:ext cx="13091099" cy="1534084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6" name="任意多边形: 形状 65"/>
            <p:cNvSpPr/>
            <p:nvPr/>
          </p:nvSpPr>
          <p:spPr>
            <a:xfrm rot="413850">
              <a:off x="-658575" y="8859832"/>
              <a:ext cx="13040731" cy="1548317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7" name="任意多边形: 形状 66"/>
            <p:cNvSpPr/>
            <p:nvPr/>
          </p:nvSpPr>
          <p:spPr>
            <a:xfrm rot="439716">
              <a:off x="-658723" y="8906267"/>
              <a:ext cx="12990362" cy="1562550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8" name="任意多边形: 形状 67"/>
            <p:cNvSpPr/>
            <p:nvPr/>
          </p:nvSpPr>
          <p:spPr>
            <a:xfrm rot="465582">
              <a:off x="-658902" y="8952310"/>
              <a:ext cx="12939993" cy="1576783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9" name="任意多边形: 形状 68"/>
            <p:cNvSpPr/>
            <p:nvPr/>
          </p:nvSpPr>
          <p:spPr>
            <a:xfrm rot="491447">
              <a:off x="-659110" y="8997958"/>
              <a:ext cx="12889625" cy="1591017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0" name="任意多边形: 形状 69"/>
            <p:cNvSpPr/>
            <p:nvPr/>
          </p:nvSpPr>
          <p:spPr>
            <a:xfrm rot="517313">
              <a:off x="-659343" y="9043213"/>
              <a:ext cx="12839257" cy="1605250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1" name="任意多边形: 形状 70"/>
            <p:cNvSpPr/>
            <p:nvPr/>
          </p:nvSpPr>
          <p:spPr>
            <a:xfrm rot="543179">
              <a:off x="-659596" y="9088072"/>
              <a:ext cx="12788888" cy="1619483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2" name="任意多边形: 形状 71"/>
            <p:cNvSpPr/>
            <p:nvPr/>
          </p:nvSpPr>
          <p:spPr>
            <a:xfrm rot="569044">
              <a:off x="-659863" y="9132539"/>
              <a:ext cx="12738519" cy="163371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3" name="任意多边形: 形状 72"/>
            <p:cNvSpPr/>
            <p:nvPr/>
          </p:nvSpPr>
          <p:spPr>
            <a:xfrm rot="594910">
              <a:off x="-660141" y="9176609"/>
              <a:ext cx="12688150" cy="1647949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4" name="任意多边形: 形状 73"/>
            <p:cNvSpPr/>
            <p:nvPr/>
          </p:nvSpPr>
          <p:spPr>
            <a:xfrm rot="620776">
              <a:off x="-660427" y="9220284"/>
              <a:ext cx="12637782" cy="1662183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5" name="任意多边形: 形状 74"/>
            <p:cNvSpPr/>
            <p:nvPr/>
          </p:nvSpPr>
          <p:spPr>
            <a:xfrm rot="646641">
              <a:off x="-660713" y="9263564"/>
              <a:ext cx="12587413" cy="167641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</p:grpSp>
      <p:sp>
        <p:nvSpPr>
          <p:cNvPr id="77" name="文本占位符 76"/>
          <p:cNvSpPr>
            <a:spLocks noGrp="1"/>
          </p:cNvSpPr>
          <p:nvPr>
            <p:ph type="body" sz="quarter" idx="13" hasCustomPrompt="1"/>
          </p:nvPr>
        </p:nvSpPr>
        <p:spPr>
          <a:xfrm>
            <a:off x="4743133" y="446627"/>
            <a:ext cx="3000691" cy="584776"/>
          </a:xfrm>
        </p:spPr>
        <p:txBody>
          <a:bodyPr/>
          <a:lstStyle>
            <a:lvl1pPr marL="0" indent="0">
              <a:buNone/>
              <a:defRPr lang="zh-CN" altLang="en-US" sz="3200" b="1" kern="1200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101600" dist="38100" dir="8100000" algn="tr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添加标题内容</a:t>
            </a:r>
            <a:endParaRPr lang="zh-CN" altLang="en-US" dirty="0"/>
          </a:p>
        </p:txBody>
      </p:sp>
      <p:pic>
        <p:nvPicPr>
          <p:cNvPr id="80" name="图片 7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530254">
            <a:off x="10851628" y="71498"/>
            <a:ext cx="769090" cy="8745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1" name="图片 80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530254">
            <a:off x="7709278" y="5667421"/>
            <a:ext cx="2253046" cy="2561850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82" name="图片 8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806310">
            <a:off x="11316076" y="5781566"/>
            <a:ext cx="769090" cy="874501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767147">
            <a:off x="17963" y="5608069"/>
            <a:ext cx="1292868" cy="1470070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809335">
            <a:off x="771996" y="225775"/>
            <a:ext cx="622347" cy="7076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2B5E-881B-423B-AF17-AC73170092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3D75-7716-449B-B601-0124EB0A8E33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 rot="11654867">
            <a:off x="8519314" y="-717635"/>
            <a:ext cx="4177296" cy="1312021"/>
            <a:chOff x="-6245739" y="4192927"/>
            <a:chExt cx="7001164" cy="3715926"/>
          </a:xfrm>
        </p:grpSpPr>
        <p:sp>
          <p:nvSpPr>
            <p:cNvPr id="7" name="任意多边形: 形状 6"/>
            <p:cNvSpPr/>
            <p:nvPr/>
          </p:nvSpPr>
          <p:spPr>
            <a:xfrm>
              <a:off x="-6245739" y="6927580"/>
              <a:ext cx="7001164" cy="98127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-6244420" y="6775655"/>
              <a:ext cx="6996326" cy="1088591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-6243100" y="6623729"/>
              <a:ext cx="6991488" cy="1195908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-6241781" y="6471803"/>
              <a:ext cx="6986650" cy="1303226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240461" y="6319878"/>
              <a:ext cx="6981812" cy="1410544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6239141" y="6167953"/>
              <a:ext cx="6976973" cy="1517862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-6237822" y="6016029"/>
              <a:ext cx="6972136" cy="1625179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-6236502" y="5864104"/>
              <a:ext cx="6967297" cy="1732497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-6235183" y="5712178"/>
              <a:ext cx="6962460" cy="1839815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-6233863" y="5560253"/>
              <a:ext cx="6957621" cy="194713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-6232543" y="5408328"/>
              <a:ext cx="6952783" cy="2054451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-6231224" y="5256402"/>
              <a:ext cx="6947945" cy="2161768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-6229904" y="5104477"/>
              <a:ext cx="6943107" cy="2269086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-6228585" y="4952552"/>
              <a:ext cx="6938269" cy="2376404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-6227265" y="4800626"/>
              <a:ext cx="6933431" cy="2483722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-6225946" y="4648702"/>
              <a:ext cx="6928593" cy="2591039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-6224626" y="4496777"/>
              <a:ext cx="6923755" cy="2698357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-6223308" y="4344852"/>
              <a:ext cx="6918916" cy="2805675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-6221987" y="4192927"/>
              <a:ext cx="6914079" cy="291299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</p:grpSp>
      <p:cxnSp>
        <p:nvCxnSpPr>
          <p:cNvPr id="27" name="直接连接符 26"/>
          <p:cNvCxnSpPr/>
          <p:nvPr userDrawn="1"/>
        </p:nvCxnSpPr>
        <p:spPr>
          <a:xfrm>
            <a:off x="0" y="53870"/>
            <a:ext cx="12192000" cy="0"/>
          </a:xfrm>
          <a:prstGeom prst="line">
            <a:avLst/>
          </a:prstGeom>
          <a:ln w="117475">
            <a:gradFill flip="none" rotWithShape="1">
              <a:gsLst>
                <a:gs pos="100000">
                  <a:schemeClr val="accent1">
                    <a:alpha val="0"/>
                  </a:schemeClr>
                </a:gs>
                <a:gs pos="55000">
                  <a:schemeClr val="accent2"/>
                </a:gs>
                <a:gs pos="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 userDrawn="1"/>
        </p:nvGrpSpPr>
        <p:grpSpPr>
          <a:xfrm rot="9493926" flipH="1">
            <a:off x="-378879" y="-578362"/>
            <a:ext cx="3224811" cy="1286236"/>
            <a:chOff x="-6245739" y="4192927"/>
            <a:chExt cx="7001164" cy="3715926"/>
          </a:xfrm>
        </p:grpSpPr>
        <p:sp>
          <p:nvSpPr>
            <p:cNvPr id="29" name="任意多边形: 形状 28"/>
            <p:cNvSpPr/>
            <p:nvPr/>
          </p:nvSpPr>
          <p:spPr>
            <a:xfrm>
              <a:off x="-6245739" y="6927580"/>
              <a:ext cx="7001164" cy="98127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-6244420" y="6775655"/>
              <a:ext cx="6996326" cy="1088591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-6243100" y="6623729"/>
              <a:ext cx="6991488" cy="1195908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-6241781" y="6471803"/>
              <a:ext cx="6986650" cy="1303226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-6240461" y="6319878"/>
              <a:ext cx="6981812" cy="1410544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-6239141" y="6167953"/>
              <a:ext cx="6976973" cy="1517862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-6237822" y="6016029"/>
              <a:ext cx="6972136" cy="1625179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-6236502" y="5864104"/>
              <a:ext cx="6967297" cy="1732497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-6235183" y="5712178"/>
              <a:ext cx="6962460" cy="1839815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-6233863" y="5560253"/>
              <a:ext cx="6957621" cy="194713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-6232543" y="5408328"/>
              <a:ext cx="6952783" cy="2054451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-6231224" y="5256402"/>
              <a:ext cx="6947945" cy="2161768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-6229904" y="5104477"/>
              <a:ext cx="6943107" cy="2269086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-6228585" y="4952552"/>
              <a:ext cx="6938269" cy="2376404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-6227265" y="4800626"/>
              <a:ext cx="6933431" cy="2483722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-6225946" y="4648702"/>
              <a:ext cx="6928593" cy="2591039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-6224626" y="4496777"/>
              <a:ext cx="6923755" cy="2698357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-6223308" y="4344852"/>
              <a:ext cx="6918916" cy="2805675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-6221987" y="4192927"/>
              <a:ext cx="6914079" cy="291299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</p:grpSp>
      <p:cxnSp>
        <p:nvCxnSpPr>
          <p:cNvPr id="48" name="直接连接符 47"/>
          <p:cNvCxnSpPr/>
          <p:nvPr userDrawn="1"/>
        </p:nvCxnSpPr>
        <p:spPr>
          <a:xfrm>
            <a:off x="0" y="6797840"/>
            <a:ext cx="12192000" cy="0"/>
          </a:xfrm>
          <a:prstGeom prst="line">
            <a:avLst/>
          </a:prstGeom>
          <a:ln w="117475">
            <a:gradFill flip="none" rotWithShape="1">
              <a:gsLst>
                <a:gs pos="100000">
                  <a:schemeClr val="accent1">
                    <a:alpha val="0"/>
                  </a:schemeClr>
                </a:gs>
                <a:gs pos="55000">
                  <a:schemeClr val="accent2"/>
                </a:gs>
                <a:gs pos="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组合 48"/>
          <p:cNvGrpSpPr/>
          <p:nvPr userDrawn="1"/>
        </p:nvGrpSpPr>
        <p:grpSpPr>
          <a:xfrm rot="11371397" flipH="1">
            <a:off x="-449139" y="6182331"/>
            <a:ext cx="13970562" cy="1351338"/>
            <a:chOff x="-664294" y="8063914"/>
            <a:chExt cx="13846628" cy="2876066"/>
          </a:xfrm>
        </p:grpSpPr>
        <p:sp>
          <p:nvSpPr>
            <p:cNvPr id="50" name="任意多边形: 形状 49"/>
            <p:cNvSpPr/>
            <p:nvPr/>
          </p:nvSpPr>
          <p:spPr>
            <a:xfrm>
              <a:off x="-664294" y="8063914"/>
              <a:ext cx="13846628" cy="132058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 rot="25866">
              <a:off x="-663316" y="8116546"/>
              <a:ext cx="13796259" cy="1334819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2" name="任意多边形: 形状 51"/>
            <p:cNvSpPr/>
            <p:nvPr/>
          </p:nvSpPr>
          <p:spPr>
            <a:xfrm rot="51731">
              <a:off x="-662441" y="8168796"/>
              <a:ext cx="13745891" cy="1349052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3" name="任意多边形: 形状 52"/>
            <p:cNvSpPr/>
            <p:nvPr/>
          </p:nvSpPr>
          <p:spPr>
            <a:xfrm rot="77597">
              <a:off x="-661668" y="8220666"/>
              <a:ext cx="13695522" cy="136328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4" name="任意多边形: 形状 53"/>
            <p:cNvSpPr/>
            <p:nvPr/>
          </p:nvSpPr>
          <p:spPr>
            <a:xfrm rot="103463">
              <a:off x="-660985" y="8272153"/>
              <a:ext cx="13645153" cy="1377519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5" name="任意多边形: 形状 54"/>
            <p:cNvSpPr/>
            <p:nvPr/>
          </p:nvSpPr>
          <p:spPr>
            <a:xfrm rot="129328">
              <a:off x="-660394" y="8323257"/>
              <a:ext cx="13594784" cy="1391752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6" name="任意多边形: 形状 55"/>
            <p:cNvSpPr/>
            <p:nvPr/>
          </p:nvSpPr>
          <p:spPr>
            <a:xfrm rot="155194">
              <a:off x="-659887" y="8373976"/>
              <a:ext cx="13544417" cy="1405985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7" name="任意多边形: 形状 56"/>
            <p:cNvSpPr/>
            <p:nvPr/>
          </p:nvSpPr>
          <p:spPr>
            <a:xfrm rot="181060">
              <a:off x="-659465" y="8424310"/>
              <a:ext cx="13494048" cy="1420218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8" name="任意多边形: 形状 57"/>
            <p:cNvSpPr/>
            <p:nvPr/>
          </p:nvSpPr>
          <p:spPr>
            <a:xfrm rot="206925">
              <a:off x="-659115" y="8474257"/>
              <a:ext cx="13443679" cy="1434451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9" name="任意多边形: 形状 58"/>
            <p:cNvSpPr/>
            <p:nvPr/>
          </p:nvSpPr>
          <p:spPr>
            <a:xfrm rot="232791">
              <a:off x="-658840" y="8523817"/>
              <a:ext cx="13393311" cy="1448685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0" name="任意多边形: 形状 59"/>
            <p:cNvSpPr/>
            <p:nvPr/>
          </p:nvSpPr>
          <p:spPr>
            <a:xfrm rot="258657">
              <a:off x="-658632" y="8572990"/>
              <a:ext cx="13342942" cy="1462918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1" name="任意多边形: 形状 60"/>
            <p:cNvSpPr/>
            <p:nvPr/>
          </p:nvSpPr>
          <p:spPr>
            <a:xfrm rot="284522">
              <a:off x="-658490" y="8621773"/>
              <a:ext cx="13292573" cy="1477151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2" name="任意多边形: 形状 61"/>
            <p:cNvSpPr/>
            <p:nvPr/>
          </p:nvSpPr>
          <p:spPr>
            <a:xfrm rot="310388">
              <a:off x="-658406" y="8670167"/>
              <a:ext cx="13242204" cy="1491384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3" name="任意多边形: 形状 62"/>
            <p:cNvSpPr/>
            <p:nvPr/>
          </p:nvSpPr>
          <p:spPr>
            <a:xfrm rot="336254">
              <a:off x="-658376" y="8718170"/>
              <a:ext cx="13191837" cy="1505617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4" name="任意多边形: 形状 63"/>
            <p:cNvSpPr/>
            <p:nvPr/>
          </p:nvSpPr>
          <p:spPr>
            <a:xfrm rot="362119">
              <a:off x="-658398" y="8765782"/>
              <a:ext cx="13141468" cy="1519851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5" name="任意多边形: 形状 64"/>
            <p:cNvSpPr/>
            <p:nvPr/>
          </p:nvSpPr>
          <p:spPr>
            <a:xfrm rot="387985">
              <a:off x="-658465" y="8813003"/>
              <a:ext cx="13091099" cy="1534084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6" name="任意多边形: 形状 65"/>
            <p:cNvSpPr/>
            <p:nvPr/>
          </p:nvSpPr>
          <p:spPr>
            <a:xfrm rot="413850">
              <a:off x="-658575" y="8859832"/>
              <a:ext cx="13040731" cy="1548317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7" name="任意多边形: 形状 66"/>
            <p:cNvSpPr/>
            <p:nvPr/>
          </p:nvSpPr>
          <p:spPr>
            <a:xfrm rot="439716">
              <a:off x="-658723" y="8906267"/>
              <a:ext cx="12990362" cy="1562550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8" name="任意多边形: 形状 67"/>
            <p:cNvSpPr/>
            <p:nvPr/>
          </p:nvSpPr>
          <p:spPr>
            <a:xfrm rot="465582">
              <a:off x="-658902" y="8952310"/>
              <a:ext cx="12939993" cy="1576783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9" name="任意多边形: 形状 68"/>
            <p:cNvSpPr/>
            <p:nvPr/>
          </p:nvSpPr>
          <p:spPr>
            <a:xfrm rot="491447">
              <a:off x="-659110" y="8997958"/>
              <a:ext cx="12889625" cy="1591017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0" name="任意多边形: 形状 69"/>
            <p:cNvSpPr/>
            <p:nvPr/>
          </p:nvSpPr>
          <p:spPr>
            <a:xfrm rot="517313">
              <a:off x="-659343" y="9043213"/>
              <a:ext cx="12839257" cy="1605250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1" name="任意多边形: 形状 70"/>
            <p:cNvSpPr/>
            <p:nvPr/>
          </p:nvSpPr>
          <p:spPr>
            <a:xfrm rot="543179">
              <a:off x="-659596" y="9088072"/>
              <a:ext cx="12788888" cy="1619483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2" name="任意多边形: 形状 71"/>
            <p:cNvSpPr/>
            <p:nvPr/>
          </p:nvSpPr>
          <p:spPr>
            <a:xfrm rot="569044">
              <a:off x="-659863" y="9132539"/>
              <a:ext cx="12738519" cy="163371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3" name="任意多边形: 形状 72"/>
            <p:cNvSpPr/>
            <p:nvPr/>
          </p:nvSpPr>
          <p:spPr>
            <a:xfrm rot="594910">
              <a:off x="-660141" y="9176609"/>
              <a:ext cx="12688150" cy="1647949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4" name="任意多边形: 形状 73"/>
            <p:cNvSpPr/>
            <p:nvPr/>
          </p:nvSpPr>
          <p:spPr>
            <a:xfrm rot="620776">
              <a:off x="-660427" y="9220284"/>
              <a:ext cx="12637782" cy="1662183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5" name="任意多边形: 形状 74"/>
            <p:cNvSpPr/>
            <p:nvPr/>
          </p:nvSpPr>
          <p:spPr>
            <a:xfrm rot="646641">
              <a:off x="-660713" y="9263564"/>
              <a:ext cx="12587413" cy="167641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</p:grpSp>
      <p:pic>
        <p:nvPicPr>
          <p:cNvPr id="80" name="图片 7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530254">
            <a:off x="10851628" y="71498"/>
            <a:ext cx="769090" cy="8745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1" name="图片 80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530254">
            <a:off x="7709278" y="5667421"/>
            <a:ext cx="2253046" cy="2561850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82" name="图片 8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806310">
            <a:off x="11316076" y="5781566"/>
            <a:ext cx="769090" cy="874501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767147">
            <a:off x="17963" y="5608069"/>
            <a:ext cx="1292868" cy="1470070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809335">
            <a:off x="771996" y="225775"/>
            <a:ext cx="622347" cy="707645"/>
          </a:xfrm>
          <a:prstGeom prst="rect">
            <a:avLst/>
          </a:prstGeom>
        </p:spPr>
      </p:pic>
      <p:sp>
        <p:nvSpPr>
          <p:cNvPr id="86" name="矩形: 圆角 85"/>
          <p:cNvSpPr/>
          <p:nvPr/>
        </p:nvSpPr>
        <p:spPr>
          <a:xfrm>
            <a:off x="815658" y="1580001"/>
            <a:ext cx="3149146" cy="2585599"/>
          </a:xfrm>
          <a:prstGeom prst="roundRect">
            <a:avLst>
              <a:gd name="adj" fmla="val 9048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 w="19050">
            <a:noFill/>
          </a:ln>
          <a:effectLst>
            <a:outerShdw blurRad="101600" dist="38100" dir="8100000" sx="101000" sy="101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9" name="矩形: 圆角 88"/>
          <p:cNvSpPr/>
          <p:nvPr/>
        </p:nvSpPr>
        <p:spPr>
          <a:xfrm>
            <a:off x="4521427" y="1580001"/>
            <a:ext cx="3149146" cy="2585600"/>
          </a:xfrm>
          <a:prstGeom prst="roundRect">
            <a:avLst>
              <a:gd name="adj" fmla="val 9048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 w="19050">
            <a:noFill/>
          </a:ln>
          <a:effectLst>
            <a:outerShdw blurRad="101600" dist="38100" dir="8100000" sx="101000" sy="101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2" name="矩形: 圆角 91"/>
          <p:cNvSpPr/>
          <p:nvPr/>
        </p:nvSpPr>
        <p:spPr>
          <a:xfrm>
            <a:off x="8227196" y="1579999"/>
            <a:ext cx="3149146" cy="2585601"/>
          </a:xfrm>
          <a:prstGeom prst="roundRect">
            <a:avLst>
              <a:gd name="adj" fmla="val 9048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 w="19050">
            <a:noFill/>
          </a:ln>
          <a:effectLst>
            <a:outerShdw blurRad="101600" dist="38100" dir="8100000" sx="101000" sy="101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5" name="图片占位符 94"/>
          <p:cNvSpPr>
            <a:spLocks noGrp="1"/>
          </p:cNvSpPr>
          <p:nvPr>
            <p:ph type="pic" sz="quarter" idx="14"/>
          </p:nvPr>
        </p:nvSpPr>
        <p:spPr>
          <a:xfrm>
            <a:off x="815658" y="1689027"/>
            <a:ext cx="3149146" cy="2476574"/>
          </a:xfrm>
          <a:custGeom>
            <a:avLst/>
            <a:gdLst>
              <a:gd name="connsiteX0" fmla="*/ 224080 w 3149146"/>
              <a:gd name="connsiteY0" fmla="*/ 0 h 2476574"/>
              <a:gd name="connsiteX1" fmla="*/ 2925066 w 3149146"/>
              <a:gd name="connsiteY1" fmla="*/ 0 h 2476574"/>
              <a:gd name="connsiteX2" fmla="*/ 3149146 w 3149146"/>
              <a:gd name="connsiteY2" fmla="*/ 224080 h 2476574"/>
              <a:gd name="connsiteX3" fmla="*/ 3149146 w 3149146"/>
              <a:gd name="connsiteY3" fmla="*/ 2252494 h 2476574"/>
              <a:gd name="connsiteX4" fmla="*/ 2925066 w 3149146"/>
              <a:gd name="connsiteY4" fmla="*/ 2476574 h 2476574"/>
              <a:gd name="connsiteX5" fmla="*/ 224080 w 3149146"/>
              <a:gd name="connsiteY5" fmla="*/ 2476574 h 2476574"/>
              <a:gd name="connsiteX6" fmla="*/ 0 w 3149146"/>
              <a:gd name="connsiteY6" fmla="*/ 2252494 h 2476574"/>
              <a:gd name="connsiteX7" fmla="*/ 0 w 3149146"/>
              <a:gd name="connsiteY7" fmla="*/ 224080 h 2476574"/>
              <a:gd name="connsiteX8" fmla="*/ 224080 w 3149146"/>
              <a:gd name="connsiteY8" fmla="*/ 0 h 2476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9146" h="2476574">
                <a:moveTo>
                  <a:pt x="224080" y="0"/>
                </a:moveTo>
                <a:lnTo>
                  <a:pt x="2925066" y="0"/>
                </a:lnTo>
                <a:cubicBezTo>
                  <a:pt x="3048822" y="0"/>
                  <a:pt x="3149146" y="100324"/>
                  <a:pt x="3149146" y="224080"/>
                </a:cubicBezTo>
                <a:lnTo>
                  <a:pt x="3149146" y="2252494"/>
                </a:lnTo>
                <a:cubicBezTo>
                  <a:pt x="3149146" y="2376250"/>
                  <a:pt x="3048822" y="2476574"/>
                  <a:pt x="2925066" y="2476574"/>
                </a:cubicBezTo>
                <a:lnTo>
                  <a:pt x="224080" y="2476574"/>
                </a:lnTo>
                <a:cubicBezTo>
                  <a:pt x="100324" y="2476574"/>
                  <a:pt x="0" y="2376250"/>
                  <a:pt x="0" y="2252494"/>
                </a:cubicBezTo>
                <a:lnTo>
                  <a:pt x="0" y="224080"/>
                </a:lnTo>
                <a:cubicBezTo>
                  <a:pt x="0" y="100324"/>
                  <a:pt x="100324" y="0"/>
                  <a:pt x="224080" y="0"/>
                </a:cubicBez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zh-CN" altLang="en-US" dirty="0"/>
          </a:p>
        </p:txBody>
      </p:sp>
      <p:sp>
        <p:nvSpPr>
          <p:cNvPr id="96" name="图片占位符 95"/>
          <p:cNvSpPr>
            <a:spLocks noGrp="1"/>
          </p:cNvSpPr>
          <p:nvPr>
            <p:ph type="pic" sz="quarter" idx="15"/>
          </p:nvPr>
        </p:nvSpPr>
        <p:spPr>
          <a:xfrm>
            <a:off x="4521427" y="1689027"/>
            <a:ext cx="3149146" cy="2476574"/>
          </a:xfrm>
          <a:custGeom>
            <a:avLst/>
            <a:gdLst>
              <a:gd name="connsiteX0" fmla="*/ 224080 w 3149146"/>
              <a:gd name="connsiteY0" fmla="*/ 0 h 2476574"/>
              <a:gd name="connsiteX1" fmla="*/ 2925066 w 3149146"/>
              <a:gd name="connsiteY1" fmla="*/ 0 h 2476574"/>
              <a:gd name="connsiteX2" fmla="*/ 3149146 w 3149146"/>
              <a:gd name="connsiteY2" fmla="*/ 224080 h 2476574"/>
              <a:gd name="connsiteX3" fmla="*/ 3149146 w 3149146"/>
              <a:gd name="connsiteY3" fmla="*/ 2252494 h 2476574"/>
              <a:gd name="connsiteX4" fmla="*/ 2925066 w 3149146"/>
              <a:gd name="connsiteY4" fmla="*/ 2476574 h 2476574"/>
              <a:gd name="connsiteX5" fmla="*/ 224080 w 3149146"/>
              <a:gd name="connsiteY5" fmla="*/ 2476574 h 2476574"/>
              <a:gd name="connsiteX6" fmla="*/ 0 w 3149146"/>
              <a:gd name="connsiteY6" fmla="*/ 2252494 h 2476574"/>
              <a:gd name="connsiteX7" fmla="*/ 0 w 3149146"/>
              <a:gd name="connsiteY7" fmla="*/ 224080 h 2476574"/>
              <a:gd name="connsiteX8" fmla="*/ 224080 w 3149146"/>
              <a:gd name="connsiteY8" fmla="*/ 0 h 2476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9146" h="2476574">
                <a:moveTo>
                  <a:pt x="224080" y="0"/>
                </a:moveTo>
                <a:lnTo>
                  <a:pt x="2925066" y="0"/>
                </a:lnTo>
                <a:cubicBezTo>
                  <a:pt x="3048822" y="0"/>
                  <a:pt x="3149146" y="100324"/>
                  <a:pt x="3149146" y="224080"/>
                </a:cubicBezTo>
                <a:lnTo>
                  <a:pt x="3149146" y="2252494"/>
                </a:lnTo>
                <a:cubicBezTo>
                  <a:pt x="3149146" y="2376250"/>
                  <a:pt x="3048822" y="2476574"/>
                  <a:pt x="2925066" y="2476574"/>
                </a:cubicBezTo>
                <a:lnTo>
                  <a:pt x="224080" y="2476574"/>
                </a:lnTo>
                <a:cubicBezTo>
                  <a:pt x="100324" y="2476574"/>
                  <a:pt x="0" y="2376250"/>
                  <a:pt x="0" y="2252494"/>
                </a:cubicBezTo>
                <a:lnTo>
                  <a:pt x="0" y="224080"/>
                </a:lnTo>
                <a:cubicBezTo>
                  <a:pt x="0" y="100324"/>
                  <a:pt x="100324" y="0"/>
                  <a:pt x="224080" y="0"/>
                </a:cubicBez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zh-CN" altLang="en-US" dirty="0"/>
          </a:p>
        </p:txBody>
      </p:sp>
      <p:sp>
        <p:nvSpPr>
          <p:cNvPr id="97" name="图片占位符 96"/>
          <p:cNvSpPr>
            <a:spLocks noGrp="1"/>
          </p:cNvSpPr>
          <p:nvPr>
            <p:ph type="pic" sz="quarter" idx="16"/>
          </p:nvPr>
        </p:nvSpPr>
        <p:spPr>
          <a:xfrm>
            <a:off x="8227196" y="1689027"/>
            <a:ext cx="3149146" cy="2476574"/>
          </a:xfrm>
          <a:custGeom>
            <a:avLst/>
            <a:gdLst>
              <a:gd name="connsiteX0" fmla="*/ 224080 w 3149146"/>
              <a:gd name="connsiteY0" fmla="*/ 0 h 2476574"/>
              <a:gd name="connsiteX1" fmla="*/ 2925066 w 3149146"/>
              <a:gd name="connsiteY1" fmla="*/ 0 h 2476574"/>
              <a:gd name="connsiteX2" fmla="*/ 3149146 w 3149146"/>
              <a:gd name="connsiteY2" fmla="*/ 224080 h 2476574"/>
              <a:gd name="connsiteX3" fmla="*/ 3149146 w 3149146"/>
              <a:gd name="connsiteY3" fmla="*/ 2252494 h 2476574"/>
              <a:gd name="connsiteX4" fmla="*/ 2925066 w 3149146"/>
              <a:gd name="connsiteY4" fmla="*/ 2476574 h 2476574"/>
              <a:gd name="connsiteX5" fmla="*/ 224080 w 3149146"/>
              <a:gd name="connsiteY5" fmla="*/ 2476574 h 2476574"/>
              <a:gd name="connsiteX6" fmla="*/ 0 w 3149146"/>
              <a:gd name="connsiteY6" fmla="*/ 2252494 h 2476574"/>
              <a:gd name="connsiteX7" fmla="*/ 0 w 3149146"/>
              <a:gd name="connsiteY7" fmla="*/ 224080 h 2476574"/>
              <a:gd name="connsiteX8" fmla="*/ 224080 w 3149146"/>
              <a:gd name="connsiteY8" fmla="*/ 0 h 2476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9146" h="2476574">
                <a:moveTo>
                  <a:pt x="224080" y="0"/>
                </a:moveTo>
                <a:lnTo>
                  <a:pt x="2925066" y="0"/>
                </a:lnTo>
                <a:cubicBezTo>
                  <a:pt x="3048822" y="0"/>
                  <a:pt x="3149146" y="100324"/>
                  <a:pt x="3149146" y="224080"/>
                </a:cubicBezTo>
                <a:lnTo>
                  <a:pt x="3149146" y="2252494"/>
                </a:lnTo>
                <a:cubicBezTo>
                  <a:pt x="3149146" y="2376250"/>
                  <a:pt x="3048822" y="2476574"/>
                  <a:pt x="2925066" y="2476574"/>
                </a:cubicBezTo>
                <a:lnTo>
                  <a:pt x="224080" y="2476574"/>
                </a:lnTo>
                <a:cubicBezTo>
                  <a:pt x="100324" y="2476574"/>
                  <a:pt x="0" y="2376250"/>
                  <a:pt x="0" y="2252494"/>
                </a:cubicBezTo>
                <a:lnTo>
                  <a:pt x="0" y="224080"/>
                </a:lnTo>
                <a:cubicBezTo>
                  <a:pt x="0" y="100324"/>
                  <a:pt x="100324" y="0"/>
                  <a:pt x="224080" y="0"/>
                </a:cubicBez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zh-CN" altLang="en-US" dirty="0"/>
          </a:p>
        </p:txBody>
      </p:sp>
      <p:sp>
        <p:nvSpPr>
          <p:cNvPr id="98" name="文本占位符 76"/>
          <p:cNvSpPr>
            <a:spLocks noGrp="1"/>
          </p:cNvSpPr>
          <p:nvPr>
            <p:ph type="body" sz="quarter" idx="13" hasCustomPrompt="1"/>
          </p:nvPr>
        </p:nvSpPr>
        <p:spPr>
          <a:xfrm>
            <a:off x="4743133" y="446627"/>
            <a:ext cx="3000691" cy="584776"/>
          </a:xfrm>
        </p:spPr>
        <p:txBody>
          <a:bodyPr/>
          <a:lstStyle>
            <a:lvl1pPr marL="0" indent="0">
              <a:buNone/>
              <a:defRPr lang="zh-CN" altLang="en-US" sz="3200" b="1" kern="1200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101600" dist="38100" dir="8100000" algn="tr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添加标题内容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椭圆 82"/>
          <p:cNvSpPr/>
          <p:nvPr userDrawn="1"/>
        </p:nvSpPr>
        <p:spPr>
          <a:xfrm>
            <a:off x="9666434" y="2465220"/>
            <a:ext cx="1359706" cy="1359706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 w="19050">
            <a:noFill/>
          </a:ln>
          <a:effectLst>
            <a:outerShdw blurRad="101600" dist="38100" dir="8100000" sx="101000" sy="101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84" name="图片占位符 83"/>
          <p:cNvSpPr>
            <a:spLocks noGrp="1"/>
          </p:cNvSpPr>
          <p:nvPr>
            <p:ph type="pic" sz="quarter" idx="17"/>
          </p:nvPr>
        </p:nvSpPr>
        <p:spPr>
          <a:xfrm>
            <a:off x="9666434" y="2465220"/>
            <a:ext cx="1359706" cy="1359706"/>
          </a:xfrm>
          <a:custGeom>
            <a:avLst/>
            <a:gdLst>
              <a:gd name="connsiteX0" fmla="*/ 679853 w 1359706"/>
              <a:gd name="connsiteY0" fmla="*/ 0 h 1359706"/>
              <a:gd name="connsiteX1" fmla="*/ 1359706 w 1359706"/>
              <a:gd name="connsiteY1" fmla="*/ 679853 h 1359706"/>
              <a:gd name="connsiteX2" fmla="*/ 679853 w 1359706"/>
              <a:gd name="connsiteY2" fmla="*/ 1359706 h 1359706"/>
              <a:gd name="connsiteX3" fmla="*/ 0 w 1359706"/>
              <a:gd name="connsiteY3" fmla="*/ 679853 h 1359706"/>
              <a:gd name="connsiteX4" fmla="*/ 679853 w 1359706"/>
              <a:gd name="connsiteY4" fmla="*/ 0 h 1359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9706" h="1359706">
                <a:moveTo>
                  <a:pt x="679853" y="0"/>
                </a:moveTo>
                <a:cubicBezTo>
                  <a:pt x="1055325" y="0"/>
                  <a:pt x="1359706" y="304381"/>
                  <a:pt x="1359706" y="679853"/>
                </a:cubicBezTo>
                <a:cubicBezTo>
                  <a:pt x="1359706" y="1055325"/>
                  <a:pt x="1055325" y="1359706"/>
                  <a:pt x="679853" y="1359706"/>
                </a:cubicBezTo>
                <a:cubicBezTo>
                  <a:pt x="304381" y="1359706"/>
                  <a:pt x="0" y="1055325"/>
                  <a:pt x="0" y="679853"/>
                </a:cubicBezTo>
                <a:cubicBezTo>
                  <a:pt x="0" y="304381"/>
                  <a:pt x="304381" y="0"/>
                  <a:pt x="6798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zh-CN" altLang="en-US" dirty="0"/>
          </a:p>
        </p:txBody>
      </p:sp>
      <p:sp>
        <p:nvSpPr>
          <p:cNvPr id="80" name="椭圆 79"/>
          <p:cNvSpPr/>
          <p:nvPr userDrawn="1"/>
        </p:nvSpPr>
        <p:spPr>
          <a:xfrm flipV="1">
            <a:off x="6640461" y="1595215"/>
            <a:ext cx="1847954" cy="1847954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 w="19050">
            <a:noFill/>
          </a:ln>
          <a:effectLst>
            <a:outerShdw blurRad="101600" dist="38100" dir="8100000" sx="101000" sy="101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81" name="图片占位符 80"/>
          <p:cNvSpPr>
            <a:spLocks noGrp="1"/>
          </p:cNvSpPr>
          <p:nvPr>
            <p:ph type="pic" sz="quarter" idx="16"/>
          </p:nvPr>
        </p:nvSpPr>
        <p:spPr>
          <a:xfrm>
            <a:off x="6640461" y="1595215"/>
            <a:ext cx="1847954" cy="1847954"/>
          </a:xfrm>
          <a:custGeom>
            <a:avLst/>
            <a:gdLst>
              <a:gd name="connsiteX0" fmla="*/ 923977 w 1847954"/>
              <a:gd name="connsiteY0" fmla="*/ 0 h 1847954"/>
              <a:gd name="connsiteX1" fmla="*/ 1847954 w 1847954"/>
              <a:gd name="connsiteY1" fmla="*/ 923977 h 1847954"/>
              <a:gd name="connsiteX2" fmla="*/ 923977 w 1847954"/>
              <a:gd name="connsiteY2" fmla="*/ 1847954 h 1847954"/>
              <a:gd name="connsiteX3" fmla="*/ 0 w 1847954"/>
              <a:gd name="connsiteY3" fmla="*/ 923977 h 1847954"/>
              <a:gd name="connsiteX4" fmla="*/ 923977 w 1847954"/>
              <a:gd name="connsiteY4" fmla="*/ 0 h 184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954" h="1847954">
                <a:moveTo>
                  <a:pt x="923977" y="0"/>
                </a:moveTo>
                <a:cubicBezTo>
                  <a:pt x="1434275" y="0"/>
                  <a:pt x="1847954" y="413679"/>
                  <a:pt x="1847954" y="923977"/>
                </a:cubicBezTo>
                <a:cubicBezTo>
                  <a:pt x="1847954" y="1434275"/>
                  <a:pt x="1434275" y="1847954"/>
                  <a:pt x="923977" y="1847954"/>
                </a:cubicBezTo>
                <a:cubicBezTo>
                  <a:pt x="413679" y="1847954"/>
                  <a:pt x="0" y="1434275"/>
                  <a:pt x="0" y="923977"/>
                </a:cubicBezTo>
                <a:cubicBezTo>
                  <a:pt x="0" y="413679"/>
                  <a:pt x="413679" y="0"/>
                  <a:pt x="9239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zh-CN" altLang="en-US" dirty="0"/>
          </a:p>
        </p:txBody>
      </p:sp>
      <p:sp>
        <p:nvSpPr>
          <p:cNvPr id="75" name="椭圆 74"/>
          <p:cNvSpPr/>
          <p:nvPr userDrawn="1"/>
        </p:nvSpPr>
        <p:spPr>
          <a:xfrm flipV="1">
            <a:off x="3832534" y="1935881"/>
            <a:ext cx="1847954" cy="1847954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 w="19050">
            <a:noFill/>
          </a:ln>
          <a:effectLst>
            <a:outerShdw blurRad="101600" dist="38100" dir="8100000" sx="101000" sy="101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79" name="图片占位符 78"/>
          <p:cNvSpPr>
            <a:spLocks noGrp="1"/>
          </p:cNvSpPr>
          <p:nvPr>
            <p:ph type="pic" sz="quarter" idx="15"/>
          </p:nvPr>
        </p:nvSpPr>
        <p:spPr>
          <a:xfrm>
            <a:off x="3832534" y="1935881"/>
            <a:ext cx="1847954" cy="1847954"/>
          </a:xfrm>
          <a:custGeom>
            <a:avLst/>
            <a:gdLst>
              <a:gd name="connsiteX0" fmla="*/ 923977 w 1847954"/>
              <a:gd name="connsiteY0" fmla="*/ 0 h 1847954"/>
              <a:gd name="connsiteX1" fmla="*/ 1847954 w 1847954"/>
              <a:gd name="connsiteY1" fmla="*/ 923977 h 1847954"/>
              <a:gd name="connsiteX2" fmla="*/ 923977 w 1847954"/>
              <a:gd name="connsiteY2" fmla="*/ 1847954 h 1847954"/>
              <a:gd name="connsiteX3" fmla="*/ 0 w 1847954"/>
              <a:gd name="connsiteY3" fmla="*/ 923977 h 1847954"/>
              <a:gd name="connsiteX4" fmla="*/ 923977 w 1847954"/>
              <a:gd name="connsiteY4" fmla="*/ 0 h 184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954" h="1847954">
                <a:moveTo>
                  <a:pt x="923977" y="0"/>
                </a:moveTo>
                <a:cubicBezTo>
                  <a:pt x="1434275" y="0"/>
                  <a:pt x="1847954" y="413679"/>
                  <a:pt x="1847954" y="923977"/>
                </a:cubicBezTo>
                <a:cubicBezTo>
                  <a:pt x="1847954" y="1434275"/>
                  <a:pt x="1434275" y="1847954"/>
                  <a:pt x="923977" y="1847954"/>
                </a:cubicBezTo>
                <a:cubicBezTo>
                  <a:pt x="413679" y="1847954"/>
                  <a:pt x="0" y="1434275"/>
                  <a:pt x="0" y="923977"/>
                </a:cubicBezTo>
                <a:cubicBezTo>
                  <a:pt x="0" y="413679"/>
                  <a:pt x="413679" y="0"/>
                  <a:pt x="9239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zh-CN" altLang="en-US" dirty="0"/>
          </a:p>
        </p:txBody>
      </p:sp>
      <p:sp>
        <p:nvSpPr>
          <p:cNvPr id="68" name="椭圆 67"/>
          <p:cNvSpPr/>
          <p:nvPr/>
        </p:nvSpPr>
        <p:spPr>
          <a:xfrm>
            <a:off x="1288582" y="2064347"/>
            <a:ext cx="1359706" cy="1359706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 w="19050">
            <a:noFill/>
          </a:ln>
          <a:effectLst>
            <a:outerShdw blurRad="101600" dist="38100" dir="8100000" sx="101000" sy="101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73" name="图片占位符 72"/>
          <p:cNvSpPr>
            <a:spLocks noGrp="1"/>
          </p:cNvSpPr>
          <p:nvPr>
            <p:ph type="pic" sz="quarter" idx="14"/>
          </p:nvPr>
        </p:nvSpPr>
        <p:spPr>
          <a:xfrm>
            <a:off x="1288582" y="2064347"/>
            <a:ext cx="1359706" cy="1359706"/>
          </a:xfrm>
          <a:custGeom>
            <a:avLst/>
            <a:gdLst>
              <a:gd name="connsiteX0" fmla="*/ 679853 w 1359706"/>
              <a:gd name="connsiteY0" fmla="*/ 0 h 1359706"/>
              <a:gd name="connsiteX1" fmla="*/ 1359706 w 1359706"/>
              <a:gd name="connsiteY1" fmla="*/ 679853 h 1359706"/>
              <a:gd name="connsiteX2" fmla="*/ 679853 w 1359706"/>
              <a:gd name="connsiteY2" fmla="*/ 1359706 h 1359706"/>
              <a:gd name="connsiteX3" fmla="*/ 0 w 1359706"/>
              <a:gd name="connsiteY3" fmla="*/ 679853 h 1359706"/>
              <a:gd name="connsiteX4" fmla="*/ 679853 w 1359706"/>
              <a:gd name="connsiteY4" fmla="*/ 0 h 1359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9706" h="1359706">
                <a:moveTo>
                  <a:pt x="679853" y="0"/>
                </a:moveTo>
                <a:cubicBezTo>
                  <a:pt x="1055325" y="0"/>
                  <a:pt x="1359706" y="304381"/>
                  <a:pt x="1359706" y="679853"/>
                </a:cubicBezTo>
                <a:cubicBezTo>
                  <a:pt x="1359706" y="1055325"/>
                  <a:pt x="1055325" y="1359706"/>
                  <a:pt x="679853" y="1359706"/>
                </a:cubicBezTo>
                <a:cubicBezTo>
                  <a:pt x="304381" y="1359706"/>
                  <a:pt x="0" y="1055325"/>
                  <a:pt x="0" y="679853"/>
                </a:cubicBezTo>
                <a:cubicBezTo>
                  <a:pt x="0" y="304381"/>
                  <a:pt x="304381" y="0"/>
                  <a:pt x="6798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2B5E-881B-423B-AF17-AC73170092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3D75-7716-449B-B601-0124EB0A8E33}" type="slidenum">
              <a:rPr lang="zh-CN" altLang="en-US" smtClean="0"/>
            </a:fld>
            <a:endParaRPr lang="zh-CN" altLang="en-US"/>
          </a:p>
        </p:txBody>
      </p:sp>
      <p:sp>
        <p:nvSpPr>
          <p:cNvPr id="6" name="日期占位符 2"/>
          <p:cNvSpPr txBox="1"/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3D2B5E-881B-423B-AF17-AC73170092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灯片编号占位符 4"/>
          <p:cNvSpPr txBox="1"/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823D75-7716-449B-B601-0124EB0A8E33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 rot="11654867">
            <a:off x="8519314" y="-717635"/>
            <a:ext cx="4177296" cy="1312021"/>
            <a:chOff x="-6245739" y="4192927"/>
            <a:chExt cx="7001164" cy="3715926"/>
          </a:xfrm>
        </p:grpSpPr>
        <p:sp>
          <p:nvSpPr>
            <p:cNvPr id="9" name="任意多边形: 形状 8"/>
            <p:cNvSpPr/>
            <p:nvPr/>
          </p:nvSpPr>
          <p:spPr>
            <a:xfrm>
              <a:off x="-6245739" y="6927580"/>
              <a:ext cx="7001164" cy="98127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-6244420" y="6775655"/>
              <a:ext cx="6996326" cy="1088591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-6243100" y="6623729"/>
              <a:ext cx="6991488" cy="1195908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-6241781" y="6471803"/>
              <a:ext cx="6986650" cy="1303226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-6240461" y="6319878"/>
              <a:ext cx="6981812" cy="1410544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-6239141" y="6167953"/>
              <a:ext cx="6976973" cy="1517862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-6237822" y="6016029"/>
              <a:ext cx="6972136" cy="1625179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-6236502" y="5864104"/>
              <a:ext cx="6967297" cy="1732497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-6235183" y="5712178"/>
              <a:ext cx="6962460" cy="1839815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-6233863" y="5560253"/>
              <a:ext cx="6957621" cy="194713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-6232543" y="5408328"/>
              <a:ext cx="6952783" cy="2054451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-6231224" y="5256402"/>
              <a:ext cx="6947945" cy="2161768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-6229904" y="5104477"/>
              <a:ext cx="6943107" cy="2269086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-6228585" y="4952552"/>
              <a:ext cx="6938269" cy="2376404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-6227265" y="4800626"/>
              <a:ext cx="6933431" cy="2483722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-6225946" y="4648702"/>
              <a:ext cx="6928593" cy="2591039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-6224626" y="4496777"/>
              <a:ext cx="6923755" cy="2698357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-6223308" y="4344852"/>
              <a:ext cx="6918916" cy="2805675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-6221987" y="4192927"/>
              <a:ext cx="6914079" cy="291299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</p:grpSp>
      <p:cxnSp>
        <p:nvCxnSpPr>
          <p:cNvPr id="28" name="直接连接符 27"/>
          <p:cNvCxnSpPr/>
          <p:nvPr userDrawn="1"/>
        </p:nvCxnSpPr>
        <p:spPr>
          <a:xfrm>
            <a:off x="0" y="53870"/>
            <a:ext cx="12192000" cy="0"/>
          </a:xfrm>
          <a:prstGeom prst="line">
            <a:avLst/>
          </a:prstGeom>
          <a:ln w="117475">
            <a:gradFill flip="none" rotWithShape="1">
              <a:gsLst>
                <a:gs pos="100000">
                  <a:schemeClr val="accent1">
                    <a:alpha val="0"/>
                  </a:schemeClr>
                </a:gs>
                <a:gs pos="55000">
                  <a:schemeClr val="accent2"/>
                </a:gs>
                <a:gs pos="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 userDrawn="1"/>
        </p:nvGrpSpPr>
        <p:grpSpPr>
          <a:xfrm rot="9493926" flipH="1">
            <a:off x="-378879" y="-578362"/>
            <a:ext cx="3224811" cy="1286236"/>
            <a:chOff x="-6245739" y="4192927"/>
            <a:chExt cx="7001164" cy="3715926"/>
          </a:xfrm>
        </p:grpSpPr>
        <p:sp>
          <p:nvSpPr>
            <p:cNvPr id="30" name="任意多边形: 形状 29"/>
            <p:cNvSpPr/>
            <p:nvPr/>
          </p:nvSpPr>
          <p:spPr>
            <a:xfrm>
              <a:off x="-6245739" y="6927580"/>
              <a:ext cx="7001164" cy="98127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-6244420" y="6775655"/>
              <a:ext cx="6996326" cy="1088591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-6243100" y="6623729"/>
              <a:ext cx="6991488" cy="1195908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-6241781" y="6471803"/>
              <a:ext cx="6986650" cy="1303226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-6240461" y="6319878"/>
              <a:ext cx="6981812" cy="1410544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-6239141" y="6167953"/>
              <a:ext cx="6976973" cy="1517862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-6237822" y="6016029"/>
              <a:ext cx="6972136" cy="1625179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-6236502" y="5864104"/>
              <a:ext cx="6967297" cy="1732497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-6235183" y="5712178"/>
              <a:ext cx="6962460" cy="1839815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-6233863" y="5560253"/>
              <a:ext cx="6957621" cy="194713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-6232543" y="5408328"/>
              <a:ext cx="6952783" cy="2054451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-6231224" y="5256402"/>
              <a:ext cx="6947945" cy="2161768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-6229904" y="5104477"/>
              <a:ext cx="6943107" cy="2269086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-6228585" y="4952552"/>
              <a:ext cx="6938269" cy="2376404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-6227265" y="4800626"/>
              <a:ext cx="6933431" cy="2483722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-6225946" y="4648702"/>
              <a:ext cx="6928593" cy="2591039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-6224626" y="4496777"/>
              <a:ext cx="6923755" cy="2698357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-6223308" y="4344852"/>
              <a:ext cx="6918916" cy="2805675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-6221987" y="4192927"/>
              <a:ext cx="6914079" cy="291299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</p:grpSp>
      <p:cxnSp>
        <p:nvCxnSpPr>
          <p:cNvPr id="49" name="直接连接符 48"/>
          <p:cNvCxnSpPr/>
          <p:nvPr userDrawn="1"/>
        </p:nvCxnSpPr>
        <p:spPr>
          <a:xfrm>
            <a:off x="0" y="6797840"/>
            <a:ext cx="12192000" cy="0"/>
          </a:xfrm>
          <a:prstGeom prst="line">
            <a:avLst/>
          </a:prstGeom>
          <a:ln w="117475">
            <a:gradFill flip="none" rotWithShape="1">
              <a:gsLst>
                <a:gs pos="100000">
                  <a:schemeClr val="accent1">
                    <a:alpha val="0"/>
                  </a:schemeClr>
                </a:gs>
                <a:gs pos="55000">
                  <a:schemeClr val="accent2"/>
                </a:gs>
                <a:gs pos="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图片 5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530254">
            <a:off x="10851628" y="71498"/>
            <a:ext cx="769090" cy="8745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4" name="图片 53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809335">
            <a:off x="771996" y="225775"/>
            <a:ext cx="622347" cy="707645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1174150" y="1949915"/>
            <a:ext cx="1588570" cy="1588570"/>
          </a:xfrm>
          <a:prstGeom prst="ellipse">
            <a:avLst/>
          </a:prstGeom>
          <a:noFill/>
          <a:ln w="28575" cap="rnd">
            <a:gradFill flip="none" rotWithShape="1">
              <a:gsLst>
                <a:gs pos="0">
                  <a:schemeClr val="accent1"/>
                </a:gs>
                <a:gs pos="33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 flipV="1">
            <a:off x="3670783" y="1780358"/>
            <a:ext cx="2159000" cy="2159000"/>
          </a:xfrm>
          <a:prstGeom prst="ellipse">
            <a:avLst/>
          </a:prstGeom>
          <a:noFill/>
          <a:ln w="28575" cap="rnd">
            <a:gradFill flip="none" rotWithShape="1">
              <a:gsLst>
                <a:gs pos="0">
                  <a:schemeClr val="accent1"/>
                </a:gs>
                <a:gs pos="31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>
            <a:off x="6484938" y="1439692"/>
            <a:ext cx="2159000" cy="2159000"/>
          </a:xfrm>
          <a:prstGeom prst="ellipse">
            <a:avLst/>
          </a:prstGeom>
          <a:noFill/>
          <a:ln w="28575" cap="rnd">
            <a:gradFill flip="none" rotWithShape="1">
              <a:gsLst>
                <a:gs pos="0">
                  <a:schemeClr val="accent1"/>
                </a:gs>
                <a:gs pos="31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 flipV="1">
            <a:off x="9552002" y="2350788"/>
            <a:ext cx="1588570" cy="1588570"/>
          </a:xfrm>
          <a:prstGeom prst="ellipse">
            <a:avLst/>
          </a:prstGeom>
          <a:noFill/>
          <a:ln w="28575" cap="rnd">
            <a:gradFill flip="none" rotWithShape="1">
              <a:gsLst>
                <a:gs pos="0">
                  <a:schemeClr val="accent1"/>
                </a:gs>
                <a:gs pos="33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文本占位符 76"/>
          <p:cNvSpPr>
            <a:spLocks noGrp="1"/>
          </p:cNvSpPr>
          <p:nvPr>
            <p:ph type="body" sz="quarter" idx="13" hasCustomPrompt="1"/>
          </p:nvPr>
        </p:nvSpPr>
        <p:spPr>
          <a:xfrm>
            <a:off x="4743133" y="446627"/>
            <a:ext cx="3000691" cy="584776"/>
          </a:xfrm>
        </p:spPr>
        <p:txBody>
          <a:bodyPr/>
          <a:lstStyle>
            <a:lvl1pPr marL="0" indent="0">
              <a:buNone/>
              <a:defRPr lang="zh-CN" altLang="en-US" sz="3200" b="1" kern="1200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101600" dist="38100" dir="8100000" algn="tr" rotWithShape="0">
                    <a:prstClr val="black">
                      <a:alpha val="10000"/>
                    </a:prst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添加标题内容</a:t>
            </a:r>
            <a:endParaRPr lang="zh-CN" altLang="en-US" dirty="0"/>
          </a:p>
        </p:txBody>
      </p:sp>
      <p:grpSp>
        <p:nvGrpSpPr>
          <p:cNvPr id="86" name="组合 85"/>
          <p:cNvGrpSpPr/>
          <p:nvPr userDrawn="1"/>
        </p:nvGrpSpPr>
        <p:grpSpPr>
          <a:xfrm rot="11371397" flipH="1">
            <a:off x="-449139" y="6182331"/>
            <a:ext cx="13970562" cy="1351338"/>
            <a:chOff x="-664294" y="8063914"/>
            <a:chExt cx="13846628" cy="2876066"/>
          </a:xfrm>
        </p:grpSpPr>
        <p:sp>
          <p:nvSpPr>
            <p:cNvPr id="87" name="任意多边形: 形状 86"/>
            <p:cNvSpPr/>
            <p:nvPr/>
          </p:nvSpPr>
          <p:spPr>
            <a:xfrm>
              <a:off x="-664294" y="8063914"/>
              <a:ext cx="13846628" cy="132058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任意多边形: 形状 87"/>
            <p:cNvSpPr/>
            <p:nvPr/>
          </p:nvSpPr>
          <p:spPr>
            <a:xfrm rot="25866">
              <a:off x="-663316" y="8116546"/>
              <a:ext cx="13796259" cy="1334819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89" name="任意多边形: 形状 88"/>
            <p:cNvSpPr/>
            <p:nvPr/>
          </p:nvSpPr>
          <p:spPr>
            <a:xfrm rot="51731">
              <a:off x="-662441" y="8168796"/>
              <a:ext cx="13745891" cy="1349052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0" name="任意多边形: 形状 89"/>
            <p:cNvSpPr/>
            <p:nvPr/>
          </p:nvSpPr>
          <p:spPr>
            <a:xfrm rot="77597">
              <a:off x="-661668" y="8220666"/>
              <a:ext cx="13695522" cy="136328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1" name="任意多边形: 形状 90"/>
            <p:cNvSpPr/>
            <p:nvPr/>
          </p:nvSpPr>
          <p:spPr>
            <a:xfrm rot="103463">
              <a:off x="-660985" y="8272153"/>
              <a:ext cx="13645153" cy="1377519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2" name="任意多边形: 形状 91"/>
            <p:cNvSpPr/>
            <p:nvPr/>
          </p:nvSpPr>
          <p:spPr>
            <a:xfrm rot="129328">
              <a:off x="-660394" y="8323257"/>
              <a:ext cx="13594784" cy="1391752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3" name="任意多边形: 形状 92"/>
            <p:cNvSpPr/>
            <p:nvPr/>
          </p:nvSpPr>
          <p:spPr>
            <a:xfrm rot="155194">
              <a:off x="-659887" y="8373976"/>
              <a:ext cx="13544417" cy="1405985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4" name="任意多边形: 形状 93"/>
            <p:cNvSpPr/>
            <p:nvPr/>
          </p:nvSpPr>
          <p:spPr>
            <a:xfrm rot="181060">
              <a:off x="-659465" y="8424310"/>
              <a:ext cx="13494048" cy="1420218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5" name="任意多边形: 形状 94"/>
            <p:cNvSpPr/>
            <p:nvPr/>
          </p:nvSpPr>
          <p:spPr>
            <a:xfrm rot="206925">
              <a:off x="-659115" y="8474257"/>
              <a:ext cx="13443679" cy="1434451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6" name="任意多边形: 形状 95"/>
            <p:cNvSpPr/>
            <p:nvPr/>
          </p:nvSpPr>
          <p:spPr>
            <a:xfrm rot="232791">
              <a:off x="-658840" y="8523817"/>
              <a:ext cx="13393311" cy="1448685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7" name="任意多边形: 形状 96"/>
            <p:cNvSpPr/>
            <p:nvPr/>
          </p:nvSpPr>
          <p:spPr>
            <a:xfrm rot="258657">
              <a:off x="-658632" y="8572990"/>
              <a:ext cx="13342942" cy="1462918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8" name="任意多边形: 形状 97"/>
            <p:cNvSpPr/>
            <p:nvPr/>
          </p:nvSpPr>
          <p:spPr>
            <a:xfrm rot="284522">
              <a:off x="-658490" y="8621773"/>
              <a:ext cx="13292573" cy="1477151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9" name="任意多边形: 形状 98"/>
            <p:cNvSpPr/>
            <p:nvPr/>
          </p:nvSpPr>
          <p:spPr>
            <a:xfrm rot="310388">
              <a:off x="-658406" y="8670167"/>
              <a:ext cx="13242204" cy="1491384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0" name="任意多边形: 形状 99"/>
            <p:cNvSpPr/>
            <p:nvPr/>
          </p:nvSpPr>
          <p:spPr>
            <a:xfrm rot="336254">
              <a:off x="-658376" y="8718170"/>
              <a:ext cx="13191837" cy="1505617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1" name="任意多边形: 形状 100"/>
            <p:cNvSpPr/>
            <p:nvPr/>
          </p:nvSpPr>
          <p:spPr>
            <a:xfrm rot="362119">
              <a:off x="-658398" y="8765782"/>
              <a:ext cx="13141468" cy="1519851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2" name="任意多边形: 形状 101"/>
            <p:cNvSpPr/>
            <p:nvPr/>
          </p:nvSpPr>
          <p:spPr>
            <a:xfrm rot="387985">
              <a:off x="-658465" y="8813003"/>
              <a:ext cx="13091099" cy="1534084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3" name="任意多边形: 形状 102"/>
            <p:cNvSpPr/>
            <p:nvPr/>
          </p:nvSpPr>
          <p:spPr>
            <a:xfrm rot="413850">
              <a:off x="-658575" y="8859832"/>
              <a:ext cx="13040731" cy="1548317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" name="任意多边形: 形状 103"/>
            <p:cNvSpPr/>
            <p:nvPr/>
          </p:nvSpPr>
          <p:spPr>
            <a:xfrm rot="439716">
              <a:off x="-658723" y="8906267"/>
              <a:ext cx="12990362" cy="1562550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5" name="任意多边形: 形状 104"/>
            <p:cNvSpPr/>
            <p:nvPr/>
          </p:nvSpPr>
          <p:spPr>
            <a:xfrm rot="465582">
              <a:off x="-658902" y="8952310"/>
              <a:ext cx="12939993" cy="1576783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6" name="任意多边形: 形状 105"/>
            <p:cNvSpPr/>
            <p:nvPr/>
          </p:nvSpPr>
          <p:spPr>
            <a:xfrm rot="491447">
              <a:off x="-659110" y="8997958"/>
              <a:ext cx="12889625" cy="1591017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7" name="任意多边形: 形状 106"/>
            <p:cNvSpPr/>
            <p:nvPr/>
          </p:nvSpPr>
          <p:spPr>
            <a:xfrm rot="517313">
              <a:off x="-659343" y="9043213"/>
              <a:ext cx="12839257" cy="1605250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8" name="任意多边形: 形状 107"/>
            <p:cNvSpPr/>
            <p:nvPr/>
          </p:nvSpPr>
          <p:spPr>
            <a:xfrm rot="543179">
              <a:off x="-659596" y="9088072"/>
              <a:ext cx="12788888" cy="1619483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9" name="任意多边形: 形状 108"/>
            <p:cNvSpPr/>
            <p:nvPr/>
          </p:nvSpPr>
          <p:spPr>
            <a:xfrm rot="569044">
              <a:off x="-659863" y="9132539"/>
              <a:ext cx="12738519" cy="163371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10" name="任意多边形: 形状 109"/>
            <p:cNvSpPr/>
            <p:nvPr/>
          </p:nvSpPr>
          <p:spPr>
            <a:xfrm rot="594910">
              <a:off x="-660141" y="9176609"/>
              <a:ext cx="12688150" cy="1647949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11" name="任意多边形: 形状 110"/>
            <p:cNvSpPr/>
            <p:nvPr/>
          </p:nvSpPr>
          <p:spPr>
            <a:xfrm rot="620776">
              <a:off x="-660427" y="9220284"/>
              <a:ext cx="12637782" cy="1662183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12" name="任意多边形: 形状 111"/>
            <p:cNvSpPr/>
            <p:nvPr/>
          </p:nvSpPr>
          <p:spPr>
            <a:xfrm rot="646641">
              <a:off x="-660713" y="9263564"/>
              <a:ext cx="12587413" cy="167641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</p:grpSp>
      <p:pic>
        <p:nvPicPr>
          <p:cNvPr id="52" name="图片 5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806310">
            <a:off x="11316076" y="5781566"/>
            <a:ext cx="769090" cy="87450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767147">
            <a:off x="17963" y="5608069"/>
            <a:ext cx="1292868" cy="14700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2E9C9-7724-4456-AF97-8B0F58A75E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B339-FEBB-4E3D-A256-1250A73A5F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2B5E-881B-423B-AF17-AC73170092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3D75-7716-449B-B601-0124EB0A8E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D2B5E-881B-423B-AF17-AC73170092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3D75-7716-449B-B601-0124EB0A8E3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microsoft.com/office/2007/relationships/hdphoto" Target="../media/image12.wdp"/><Relationship Id="rId6" Type="http://schemas.openxmlformats.org/officeDocument/2006/relationships/image" Target="../media/image11.png"/><Relationship Id="rId5" Type="http://schemas.microsoft.com/office/2007/relationships/hdphoto" Target="../media/image3.wdp"/><Relationship Id="rId4" Type="http://schemas.openxmlformats.org/officeDocument/2006/relationships/image" Target="../media/image10.png"/><Relationship Id="rId3" Type="http://schemas.microsoft.com/office/2007/relationships/hdphoto" Target="../media/image5.wdp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0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8" Type="http://schemas.openxmlformats.org/officeDocument/2006/relationships/notesSlide" Target="../notesSlides/notesSlide6.xml"/><Relationship Id="rId17" Type="http://schemas.openxmlformats.org/officeDocument/2006/relationships/slideLayout" Target="../slideLayouts/slideLayout10.xml"/><Relationship Id="rId16" Type="http://schemas.openxmlformats.org/officeDocument/2006/relationships/tags" Target="../tags/tag99.xml"/><Relationship Id="rId15" Type="http://schemas.openxmlformats.org/officeDocument/2006/relationships/tags" Target="../tags/tag98.xml"/><Relationship Id="rId14" Type="http://schemas.openxmlformats.org/officeDocument/2006/relationships/tags" Target="../tags/tag9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tags" Target="../tags/tag8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0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microsoft.com/office/2007/relationships/hdphoto" Target="../media/image12.wdp"/><Relationship Id="rId6" Type="http://schemas.openxmlformats.org/officeDocument/2006/relationships/image" Target="../media/image11.png"/><Relationship Id="rId5" Type="http://schemas.microsoft.com/office/2007/relationships/hdphoto" Target="../media/image3.wdp"/><Relationship Id="rId4" Type="http://schemas.openxmlformats.org/officeDocument/2006/relationships/image" Target="../media/image10.png"/><Relationship Id="rId3" Type="http://schemas.microsoft.com/office/2007/relationships/hdphoto" Target="../media/image5.wdp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1" Type="http://schemas.openxmlformats.org/officeDocument/2006/relationships/slideLayout" Target="../slideLayouts/slideLayout4.xml"/><Relationship Id="rId30" Type="http://schemas.openxmlformats.org/officeDocument/2006/relationships/tags" Target="../tags/tag40.xml"/><Relationship Id="rId3" Type="http://schemas.openxmlformats.org/officeDocument/2006/relationships/tags" Target="../tags/tag17.xml"/><Relationship Id="rId29" Type="http://schemas.openxmlformats.org/officeDocument/2006/relationships/image" Target="../media/image16.png"/><Relationship Id="rId28" Type="http://schemas.openxmlformats.org/officeDocument/2006/relationships/tags" Target="../tags/tag39.xml"/><Relationship Id="rId27" Type="http://schemas.openxmlformats.org/officeDocument/2006/relationships/image" Target="../media/image15.png"/><Relationship Id="rId26" Type="http://schemas.openxmlformats.org/officeDocument/2006/relationships/tags" Target="../tags/tag38.xml"/><Relationship Id="rId25" Type="http://schemas.openxmlformats.org/officeDocument/2006/relationships/image" Target="../media/image14.png"/><Relationship Id="rId24" Type="http://schemas.openxmlformats.org/officeDocument/2006/relationships/tags" Target="../tags/tag37.xml"/><Relationship Id="rId23" Type="http://schemas.openxmlformats.org/officeDocument/2006/relationships/tags" Target="../tags/tag36.xml"/><Relationship Id="rId22" Type="http://schemas.openxmlformats.org/officeDocument/2006/relationships/tags" Target="../tags/tag35.xml"/><Relationship Id="rId21" Type="http://schemas.openxmlformats.org/officeDocument/2006/relationships/image" Target="../media/image13.png"/><Relationship Id="rId20" Type="http://schemas.openxmlformats.org/officeDocument/2006/relationships/tags" Target="../tags/tag34.xml"/><Relationship Id="rId2" Type="http://schemas.openxmlformats.org/officeDocument/2006/relationships/tags" Target="../tags/tag16.xml"/><Relationship Id="rId19" Type="http://schemas.openxmlformats.org/officeDocument/2006/relationships/tags" Target="../tags/tag33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image" Target="../media/image17.svg"/><Relationship Id="rId7" Type="http://schemas.openxmlformats.org/officeDocument/2006/relationships/image" Target="../media/image16.png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7" Type="http://schemas.openxmlformats.org/officeDocument/2006/relationships/slideLayout" Target="../slideLayouts/slideLayout10.xml"/><Relationship Id="rId26" Type="http://schemas.openxmlformats.org/officeDocument/2006/relationships/tags" Target="../tags/tag80.xml"/><Relationship Id="rId25" Type="http://schemas.openxmlformats.org/officeDocument/2006/relationships/image" Target="../media/image19.svg"/><Relationship Id="rId24" Type="http://schemas.openxmlformats.org/officeDocument/2006/relationships/image" Target="../media/image13.png"/><Relationship Id="rId23" Type="http://schemas.openxmlformats.org/officeDocument/2006/relationships/tags" Target="../tags/tag79.xml"/><Relationship Id="rId22" Type="http://schemas.openxmlformats.org/officeDocument/2006/relationships/tags" Target="../tags/tag78.xml"/><Relationship Id="rId21" Type="http://schemas.openxmlformats.org/officeDocument/2006/relationships/tags" Target="../tags/tag77.xml"/><Relationship Id="rId20" Type="http://schemas.openxmlformats.org/officeDocument/2006/relationships/tags" Target="../tags/tag76.xml"/><Relationship Id="rId2" Type="http://schemas.openxmlformats.org/officeDocument/2006/relationships/tags" Target="../tags/tag62.xml"/><Relationship Id="rId19" Type="http://schemas.openxmlformats.org/officeDocument/2006/relationships/tags" Target="../tags/tag75.xml"/><Relationship Id="rId18" Type="http://schemas.openxmlformats.org/officeDocument/2006/relationships/tags" Target="../tags/tag74.xml"/><Relationship Id="rId17" Type="http://schemas.openxmlformats.org/officeDocument/2006/relationships/image" Target="../media/image18.svg"/><Relationship Id="rId16" Type="http://schemas.openxmlformats.org/officeDocument/2006/relationships/image" Target="../media/image14.png"/><Relationship Id="rId15" Type="http://schemas.openxmlformats.org/officeDocument/2006/relationships/tags" Target="../tags/tag73.xml"/><Relationship Id="rId14" Type="http://schemas.openxmlformats.org/officeDocument/2006/relationships/tags" Target="../tags/tag72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tags" Target="../tags/tag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: 形状 24"/>
          <p:cNvSpPr/>
          <p:nvPr/>
        </p:nvSpPr>
        <p:spPr>
          <a:xfrm>
            <a:off x="7384488" y="0"/>
            <a:ext cx="4807512" cy="6858000"/>
          </a:xfrm>
          <a:custGeom>
            <a:avLst/>
            <a:gdLst>
              <a:gd name="connsiteX0" fmla="*/ 54075 w 4807512"/>
              <a:gd name="connsiteY0" fmla="*/ 0 h 6858000"/>
              <a:gd name="connsiteX1" fmla="*/ 4807512 w 4807512"/>
              <a:gd name="connsiteY1" fmla="*/ 0 h 6858000"/>
              <a:gd name="connsiteX2" fmla="*/ 4807512 w 4807512"/>
              <a:gd name="connsiteY2" fmla="*/ 6858000 h 6858000"/>
              <a:gd name="connsiteX3" fmla="*/ 364225 w 4807512"/>
              <a:gd name="connsiteY3" fmla="*/ 6858000 h 6858000"/>
              <a:gd name="connsiteX4" fmla="*/ 339940 w 4807512"/>
              <a:gd name="connsiteY4" fmla="*/ 6824854 h 6858000"/>
              <a:gd name="connsiteX5" fmla="*/ 11033 w 4807512"/>
              <a:gd name="connsiteY5" fmla="*/ 5903810 h 6858000"/>
              <a:gd name="connsiteX6" fmla="*/ 860245 w 4807512"/>
              <a:gd name="connsiteY6" fmla="*/ 1851395 h 6858000"/>
              <a:gd name="connsiteX7" fmla="*/ 108288 w 4807512"/>
              <a:gd name="connsiteY7" fmla="*/ 97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7512" h="6858000">
                <a:moveTo>
                  <a:pt x="54075" y="0"/>
                </a:moveTo>
                <a:lnTo>
                  <a:pt x="4807512" y="0"/>
                </a:lnTo>
                <a:lnTo>
                  <a:pt x="4807512" y="6858000"/>
                </a:lnTo>
                <a:lnTo>
                  <a:pt x="364225" y="6858000"/>
                </a:lnTo>
                <a:lnTo>
                  <a:pt x="339940" y="6824854"/>
                </a:lnTo>
                <a:cubicBezTo>
                  <a:pt x="170722" y="6571967"/>
                  <a:pt x="57637" y="6263577"/>
                  <a:pt x="11033" y="5903810"/>
                </a:cubicBezTo>
                <a:cubicBezTo>
                  <a:pt x="-113244" y="4944431"/>
                  <a:pt x="853298" y="2957506"/>
                  <a:pt x="860245" y="1851395"/>
                </a:cubicBezTo>
                <a:cubicBezTo>
                  <a:pt x="864152" y="1229208"/>
                  <a:pt x="398539" y="592937"/>
                  <a:pt x="108288" y="97000"/>
                </a:cubicBezTo>
                <a:close/>
              </a:path>
            </a:pathLst>
          </a:custGeom>
          <a:blipFill dpi="0" rotWithShape="1">
            <a:blip r:embed="rId1"/>
            <a:srcRect/>
            <a:tile tx="0" ty="0" sx="100000" sy="100000" flip="none" algn="r"/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21" name="组合 120"/>
          <p:cNvGrpSpPr/>
          <p:nvPr/>
        </p:nvGrpSpPr>
        <p:grpSpPr>
          <a:xfrm>
            <a:off x="1130207" y="1317287"/>
            <a:ext cx="5212080" cy="3509609"/>
            <a:chOff x="996041" y="815524"/>
            <a:chExt cx="5212080" cy="3509609"/>
          </a:xfrm>
        </p:grpSpPr>
        <p:sp>
          <p:nvSpPr>
            <p:cNvPr id="34" name="矩形 33"/>
            <p:cNvSpPr/>
            <p:nvPr/>
          </p:nvSpPr>
          <p:spPr>
            <a:xfrm>
              <a:off x="996041" y="815524"/>
              <a:ext cx="5212080" cy="2122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66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  <a:tileRect/>
                  </a:gradFill>
                  <a:effectLst>
                    <a:outerShdw blurRad="101600" dist="38100" dir="8100000" algn="tr" rotWithShape="0">
                      <a:prstClr val="black">
                        <a:alpha val="10000"/>
                      </a:prstClr>
                    </a:outerShdw>
                  </a:effectLst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禾阳医疗</a:t>
              </a:r>
              <a:endParaRPr lang="zh-CN" altLang="en-US" sz="66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101600" dist="38100" dir="8100000" algn="tr" rotWithShape="0">
                    <a:prstClr val="black">
                      <a:alpha val="10000"/>
                    </a:prst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  <a:p>
              <a:r>
                <a:rPr lang="zh-CN" altLang="en-US" sz="66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  <a:tileRect/>
                  </a:gradFill>
                  <a:effectLst>
                    <a:outerShdw blurRad="101600" dist="38100" dir="8100000" algn="tr" rotWithShape="0">
                      <a:prstClr val="black">
                        <a:alpha val="10000"/>
                      </a:prstClr>
                    </a:outerShdw>
                  </a:effectLst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月度工作汇报</a:t>
              </a:r>
              <a:endParaRPr lang="zh-CN" altLang="en-US" sz="66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101600" dist="38100" dir="8100000" algn="tr" rotWithShape="0">
                    <a:prstClr val="black">
                      <a:alpha val="10000"/>
                    </a:prst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1125517" y="3002604"/>
              <a:ext cx="3455188" cy="0"/>
            </a:xfrm>
            <a:prstGeom prst="line">
              <a:avLst/>
            </a:prstGeom>
            <a:ln w="1905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组合 41"/>
            <p:cNvGrpSpPr/>
            <p:nvPr/>
          </p:nvGrpSpPr>
          <p:grpSpPr>
            <a:xfrm>
              <a:off x="1109152" y="3926353"/>
              <a:ext cx="2492203" cy="398780"/>
              <a:chOff x="996041" y="3919011"/>
              <a:chExt cx="2492203" cy="398780"/>
            </a:xfrm>
          </p:grpSpPr>
          <p:sp>
            <p:nvSpPr>
              <p:cNvPr id="36" name="矩形: 圆角 35"/>
              <p:cNvSpPr/>
              <p:nvPr/>
            </p:nvSpPr>
            <p:spPr>
              <a:xfrm>
                <a:off x="996041" y="3925077"/>
                <a:ext cx="2492203" cy="38797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ln w="19050">
                <a:noFill/>
              </a:ln>
              <a:effectLst>
                <a:outerShdw blurRad="101600" dist="38100" dir="8100000" sx="101000" sy="101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1257402" y="3919011"/>
                <a:ext cx="1969481" cy="398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dirty="0">
                    <a:solidFill>
                      <a:prstClr val="white"/>
                    </a:solidFill>
                    <a:ea typeface="思源黑体 CN Medium" panose="020B0600000000000000" pitchFamily="34" charset="-122"/>
                  </a:rPr>
                  <a:t>汇报人：</a:t>
                </a:r>
                <a:r>
                  <a:rPr lang="zh-CN" altLang="en-US" sz="2000" dirty="0">
                    <a:solidFill>
                      <a:prstClr val="white"/>
                    </a:solidFill>
                    <a:ea typeface="思源黑体 CN Medium" panose="020B0600000000000000" pitchFamily="34" charset="-122"/>
                  </a:rPr>
                  <a:t>池池</a:t>
                </a:r>
                <a:endParaRPr lang="zh-CN" altLang="en-US" sz="2000" dirty="0">
                  <a:solidFill>
                    <a:prstClr val="white"/>
                  </a:solidFill>
                  <a:ea typeface="思源黑体 CN Medium" panose="020B0600000000000000" pitchFamily="34" charset="-122"/>
                </a:endParaRPr>
              </a:p>
            </p:txBody>
          </p:sp>
        </p:grpSp>
        <p:sp>
          <p:nvSpPr>
            <p:cNvPr id="41" name="文本框 40"/>
            <p:cNvSpPr txBox="1"/>
            <p:nvPr/>
          </p:nvSpPr>
          <p:spPr>
            <a:xfrm>
              <a:off x="1125517" y="3198593"/>
              <a:ext cx="1143000" cy="27686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中台</a:t>
              </a:r>
              <a:r>
                <a:rPr 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部汇报</a:t>
              </a:r>
              <a:endParaRPr lang="zh-CN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4926837" y="3525092"/>
            <a:ext cx="653457" cy="624492"/>
            <a:chOff x="6344284" y="1496806"/>
            <a:chExt cx="653457" cy="624492"/>
          </a:xfrm>
        </p:grpSpPr>
        <p:sp>
          <p:nvSpPr>
            <p:cNvPr id="122" name="十字形 121"/>
            <p:cNvSpPr/>
            <p:nvPr/>
          </p:nvSpPr>
          <p:spPr>
            <a:xfrm>
              <a:off x="6574334" y="1496806"/>
              <a:ext cx="423407" cy="423407"/>
            </a:xfrm>
            <a:prstGeom prst="plus">
              <a:avLst>
                <a:gd name="adj" fmla="val 30389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123" name="十字形 122"/>
            <p:cNvSpPr/>
            <p:nvPr/>
          </p:nvSpPr>
          <p:spPr>
            <a:xfrm>
              <a:off x="6344284" y="1920213"/>
              <a:ext cx="201085" cy="201085"/>
            </a:xfrm>
            <a:prstGeom prst="plus">
              <a:avLst>
                <a:gd name="adj" fmla="val 30389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</p:grpSp>
      <p:pic>
        <p:nvPicPr>
          <p:cNvPr id="138" name="图片 137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530254">
            <a:off x="6499990" y="216018"/>
            <a:ext cx="769090" cy="8745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9" name="图片 138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530254">
            <a:off x="5325119" y="5548369"/>
            <a:ext cx="2253046" cy="2561850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140" name="图片 139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806310">
            <a:off x="4385322" y="4901686"/>
            <a:ext cx="769090" cy="874501"/>
          </a:xfrm>
          <a:prstGeom prst="rect">
            <a:avLst/>
          </a:prstGeom>
        </p:spPr>
      </p:pic>
      <p:sp>
        <p:nvSpPr>
          <p:cNvPr id="191" name="矩形 190"/>
          <p:cNvSpPr/>
          <p:nvPr/>
        </p:nvSpPr>
        <p:spPr>
          <a:xfrm>
            <a:off x="7290351" y="0"/>
            <a:ext cx="4901649" cy="6899385"/>
          </a:xfrm>
          <a:prstGeom prst="rect">
            <a:avLst/>
          </a:prstGeom>
          <a:gradFill flip="none" rotWithShape="1">
            <a:gsLst>
              <a:gs pos="37000">
                <a:schemeClr val="accent1">
                  <a:alpha val="2000"/>
                </a:schemeClr>
              </a:gs>
              <a:gs pos="100000">
                <a:schemeClr val="accent2">
                  <a:alpha val="42000"/>
                </a:schemeClr>
              </a:gs>
            </a:gsLst>
            <a:lin ang="0" scaled="1"/>
            <a:tileRect/>
          </a:gradFill>
          <a:ln w="19050">
            <a:noFill/>
          </a:ln>
          <a:effectLst>
            <a:outerShdw blurRad="127000" dist="63500" dir="10800000" algn="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144" name="组合 143"/>
          <p:cNvGrpSpPr/>
          <p:nvPr/>
        </p:nvGrpSpPr>
        <p:grpSpPr>
          <a:xfrm>
            <a:off x="-778628" y="5590906"/>
            <a:ext cx="5731389" cy="2286000"/>
            <a:chOff x="-6245739" y="4192927"/>
            <a:chExt cx="7001164" cy="3715926"/>
          </a:xfrm>
        </p:grpSpPr>
        <p:sp>
          <p:nvSpPr>
            <p:cNvPr id="145" name="任意多边形: 形状 144"/>
            <p:cNvSpPr/>
            <p:nvPr/>
          </p:nvSpPr>
          <p:spPr>
            <a:xfrm>
              <a:off x="-6245739" y="6927580"/>
              <a:ext cx="7001164" cy="98127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任意多边形: 形状 145"/>
            <p:cNvSpPr/>
            <p:nvPr/>
          </p:nvSpPr>
          <p:spPr>
            <a:xfrm>
              <a:off x="-6244420" y="6775655"/>
              <a:ext cx="6996326" cy="1088591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47" name="任意多边形: 形状 146"/>
            <p:cNvSpPr/>
            <p:nvPr/>
          </p:nvSpPr>
          <p:spPr>
            <a:xfrm>
              <a:off x="-6243100" y="6623729"/>
              <a:ext cx="6991488" cy="1195908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48" name="任意多边形: 形状 147"/>
            <p:cNvSpPr/>
            <p:nvPr/>
          </p:nvSpPr>
          <p:spPr>
            <a:xfrm>
              <a:off x="-6241781" y="6471803"/>
              <a:ext cx="6986650" cy="1303226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49" name="任意多边形: 形状 148"/>
            <p:cNvSpPr/>
            <p:nvPr/>
          </p:nvSpPr>
          <p:spPr>
            <a:xfrm>
              <a:off x="-6240461" y="6319878"/>
              <a:ext cx="6981812" cy="1410544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0" name="任意多边形: 形状 149"/>
            <p:cNvSpPr/>
            <p:nvPr/>
          </p:nvSpPr>
          <p:spPr>
            <a:xfrm>
              <a:off x="-6239141" y="6167953"/>
              <a:ext cx="6976973" cy="1517862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1" name="任意多边形: 形状 150"/>
            <p:cNvSpPr/>
            <p:nvPr/>
          </p:nvSpPr>
          <p:spPr>
            <a:xfrm>
              <a:off x="-6237822" y="6016029"/>
              <a:ext cx="6972136" cy="1625179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2" name="任意多边形: 形状 151"/>
            <p:cNvSpPr/>
            <p:nvPr/>
          </p:nvSpPr>
          <p:spPr>
            <a:xfrm>
              <a:off x="-6236502" y="5864104"/>
              <a:ext cx="6967297" cy="1732497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3" name="任意多边形: 形状 152"/>
            <p:cNvSpPr/>
            <p:nvPr/>
          </p:nvSpPr>
          <p:spPr>
            <a:xfrm>
              <a:off x="-6235183" y="5712178"/>
              <a:ext cx="6962460" cy="1839815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4" name="任意多边形: 形状 153"/>
            <p:cNvSpPr/>
            <p:nvPr/>
          </p:nvSpPr>
          <p:spPr>
            <a:xfrm>
              <a:off x="-6233863" y="5560253"/>
              <a:ext cx="6957621" cy="194713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5" name="任意多边形: 形状 154"/>
            <p:cNvSpPr/>
            <p:nvPr/>
          </p:nvSpPr>
          <p:spPr>
            <a:xfrm>
              <a:off x="-6232543" y="5408328"/>
              <a:ext cx="6952783" cy="2054451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6" name="任意多边形: 形状 155"/>
            <p:cNvSpPr/>
            <p:nvPr/>
          </p:nvSpPr>
          <p:spPr>
            <a:xfrm>
              <a:off x="-6231224" y="5256402"/>
              <a:ext cx="6947945" cy="2161768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7" name="任意多边形: 形状 156"/>
            <p:cNvSpPr/>
            <p:nvPr/>
          </p:nvSpPr>
          <p:spPr>
            <a:xfrm>
              <a:off x="-6229904" y="5104477"/>
              <a:ext cx="6943107" cy="2269086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8" name="任意多边形: 形状 157"/>
            <p:cNvSpPr/>
            <p:nvPr/>
          </p:nvSpPr>
          <p:spPr>
            <a:xfrm>
              <a:off x="-6228585" y="4952552"/>
              <a:ext cx="6938269" cy="2376404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9" name="任意多边形: 形状 158"/>
            <p:cNvSpPr/>
            <p:nvPr/>
          </p:nvSpPr>
          <p:spPr>
            <a:xfrm>
              <a:off x="-6227265" y="4800626"/>
              <a:ext cx="6933431" cy="2483722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0" name="任意多边形: 形状 159"/>
            <p:cNvSpPr/>
            <p:nvPr/>
          </p:nvSpPr>
          <p:spPr>
            <a:xfrm>
              <a:off x="-6225946" y="4648702"/>
              <a:ext cx="6928593" cy="2591039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1" name="任意多边形: 形状 160"/>
            <p:cNvSpPr/>
            <p:nvPr/>
          </p:nvSpPr>
          <p:spPr>
            <a:xfrm>
              <a:off x="-6224626" y="4496777"/>
              <a:ext cx="6923755" cy="2698357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2" name="任意多边形: 形状 161"/>
            <p:cNvSpPr/>
            <p:nvPr/>
          </p:nvSpPr>
          <p:spPr>
            <a:xfrm>
              <a:off x="-6223308" y="4344852"/>
              <a:ext cx="6918916" cy="2805675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3" name="任意多边形: 形状 162"/>
            <p:cNvSpPr/>
            <p:nvPr/>
          </p:nvSpPr>
          <p:spPr>
            <a:xfrm>
              <a:off x="-6221987" y="4192927"/>
              <a:ext cx="6914079" cy="291299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</p:grpSp>
      <p:grpSp>
        <p:nvGrpSpPr>
          <p:cNvPr id="164" name="组合 163"/>
          <p:cNvGrpSpPr/>
          <p:nvPr/>
        </p:nvGrpSpPr>
        <p:grpSpPr>
          <a:xfrm rot="10228603">
            <a:off x="-575199" y="-1598128"/>
            <a:ext cx="13342397" cy="2876066"/>
            <a:chOff x="-664294" y="8063914"/>
            <a:chExt cx="13846628" cy="2876066"/>
          </a:xfrm>
        </p:grpSpPr>
        <p:sp>
          <p:nvSpPr>
            <p:cNvPr id="165" name="任意多边形: 形状 164"/>
            <p:cNvSpPr/>
            <p:nvPr/>
          </p:nvSpPr>
          <p:spPr>
            <a:xfrm>
              <a:off x="-664294" y="8063914"/>
              <a:ext cx="13846628" cy="132058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6" name="任意多边形: 形状 165"/>
            <p:cNvSpPr/>
            <p:nvPr/>
          </p:nvSpPr>
          <p:spPr>
            <a:xfrm rot="25866">
              <a:off x="-663316" y="8116546"/>
              <a:ext cx="13796259" cy="1334819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7" name="任意多边形: 形状 166"/>
            <p:cNvSpPr/>
            <p:nvPr/>
          </p:nvSpPr>
          <p:spPr>
            <a:xfrm rot="51731">
              <a:off x="-662441" y="8168796"/>
              <a:ext cx="13745891" cy="1349052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8" name="任意多边形: 形状 167"/>
            <p:cNvSpPr/>
            <p:nvPr/>
          </p:nvSpPr>
          <p:spPr>
            <a:xfrm rot="77597">
              <a:off x="-661668" y="8220666"/>
              <a:ext cx="13695522" cy="136328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9" name="任意多边形: 形状 168"/>
            <p:cNvSpPr/>
            <p:nvPr/>
          </p:nvSpPr>
          <p:spPr>
            <a:xfrm rot="103463">
              <a:off x="-660985" y="8272153"/>
              <a:ext cx="13645153" cy="1377519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0" name="任意多边形: 形状 169"/>
            <p:cNvSpPr/>
            <p:nvPr/>
          </p:nvSpPr>
          <p:spPr>
            <a:xfrm rot="129328">
              <a:off x="-660394" y="8323257"/>
              <a:ext cx="13594784" cy="1391752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1" name="任意多边形: 形状 170"/>
            <p:cNvSpPr/>
            <p:nvPr/>
          </p:nvSpPr>
          <p:spPr>
            <a:xfrm rot="155194">
              <a:off x="-659887" y="8373976"/>
              <a:ext cx="13544417" cy="1405985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2" name="任意多边形: 形状 171"/>
            <p:cNvSpPr/>
            <p:nvPr/>
          </p:nvSpPr>
          <p:spPr>
            <a:xfrm rot="181060">
              <a:off x="-659465" y="8424310"/>
              <a:ext cx="13494048" cy="1420218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3" name="任意多边形: 形状 172"/>
            <p:cNvSpPr/>
            <p:nvPr/>
          </p:nvSpPr>
          <p:spPr>
            <a:xfrm rot="206925">
              <a:off x="-659115" y="8474257"/>
              <a:ext cx="13443679" cy="1434451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4" name="任意多边形: 形状 173"/>
            <p:cNvSpPr/>
            <p:nvPr/>
          </p:nvSpPr>
          <p:spPr>
            <a:xfrm rot="232791">
              <a:off x="-658840" y="8523817"/>
              <a:ext cx="13393311" cy="1448685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5" name="任意多边形: 形状 174"/>
            <p:cNvSpPr/>
            <p:nvPr/>
          </p:nvSpPr>
          <p:spPr>
            <a:xfrm rot="258657">
              <a:off x="-658632" y="8572990"/>
              <a:ext cx="13342942" cy="1462918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6" name="任意多边形: 形状 175"/>
            <p:cNvSpPr/>
            <p:nvPr/>
          </p:nvSpPr>
          <p:spPr>
            <a:xfrm rot="284522">
              <a:off x="-658490" y="8621773"/>
              <a:ext cx="13292573" cy="1477151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7" name="任意多边形: 形状 176"/>
            <p:cNvSpPr/>
            <p:nvPr/>
          </p:nvSpPr>
          <p:spPr>
            <a:xfrm rot="310388">
              <a:off x="-658406" y="8670167"/>
              <a:ext cx="13242204" cy="1491384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8" name="任意多边形: 形状 177"/>
            <p:cNvSpPr/>
            <p:nvPr/>
          </p:nvSpPr>
          <p:spPr>
            <a:xfrm rot="336254">
              <a:off x="-658376" y="8718170"/>
              <a:ext cx="13191837" cy="1505617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9" name="任意多边形: 形状 178"/>
            <p:cNvSpPr/>
            <p:nvPr/>
          </p:nvSpPr>
          <p:spPr>
            <a:xfrm rot="362119">
              <a:off x="-658398" y="8765782"/>
              <a:ext cx="13141468" cy="1519851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0" name="任意多边形: 形状 179"/>
            <p:cNvSpPr/>
            <p:nvPr/>
          </p:nvSpPr>
          <p:spPr>
            <a:xfrm rot="387985">
              <a:off x="-658465" y="8813003"/>
              <a:ext cx="13091099" cy="1534084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1" name="任意多边形: 形状 180"/>
            <p:cNvSpPr/>
            <p:nvPr/>
          </p:nvSpPr>
          <p:spPr>
            <a:xfrm rot="413850">
              <a:off x="-658575" y="8859832"/>
              <a:ext cx="13040731" cy="1548317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2" name="任意多边形: 形状 181"/>
            <p:cNvSpPr/>
            <p:nvPr/>
          </p:nvSpPr>
          <p:spPr>
            <a:xfrm rot="439716">
              <a:off x="-658723" y="8906267"/>
              <a:ext cx="12990362" cy="1562550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3" name="任意多边形: 形状 182"/>
            <p:cNvSpPr/>
            <p:nvPr/>
          </p:nvSpPr>
          <p:spPr>
            <a:xfrm rot="465582">
              <a:off x="-658902" y="8952310"/>
              <a:ext cx="12939993" cy="1576783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4" name="任意多边形: 形状 183"/>
            <p:cNvSpPr/>
            <p:nvPr/>
          </p:nvSpPr>
          <p:spPr>
            <a:xfrm rot="491447">
              <a:off x="-659110" y="8997958"/>
              <a:ext cx="12889625" cy="1591017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5" name="任意多边形: 形状 184"/>
            <p:cNvSpPr/>
            <p:nvPr/>
          </p:nvSpPr>
          <p:spPr>
            <a:xfrm rot="517313">
              <a:off x="-659343" y="9043213"/>
              <a:ext cx="12839257" cy="1605250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6" name="任意多边形: 形状 185"/>
            <p:cNvSpPr/>
            <p:nvPr/>
          </p:nvSpPr>
          <p:spPr>
            <a:xfrm rot="543179">
              <a:off x="-659596" y="9088072"/>
              <a:ext cx="12788888" cy="1619483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7" name="任意多边形: 形状 186"/>
            <p:cNvSpPr/>
            <p:nvPr/>
          </p:nvSpPr>
          <p:spPr>
            <a:xfrm rot="569044">
              <a:off x="-659863" y="9132539"/>
              <a:ext cx="12738519" cy="163371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8" name="任意多边形: 形状 187"/>
            <p:cNvSpPr/>
            <p:nvPr/>
          </p:nvSpPr>
          <p:spPr>
            <a:xfrm rot="594910">
              <a:off x="-660141" y="9176609"/>
              <a:ext cx="12688150" cy="1647949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9" name="任意多边形: 形状 188"/>
            <p:cNvSpPr/>
            <p:nvPr/>
          </p:nvSpPr>
          <p:spPr>
            <a:xfrm rot="620776">
              <a:off x="-660427" y="9220284"/>
              <a:ext cx="12637782" cy="1662183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90" name="任意多边形: 形状 189"/>
            <p:cNvSpPr/>
            <p:nvPr/>
          </p:nvSpPr>
          <p:spPr>
            <a:xfrm rot="646641">
              <a:off x="-660713" y="9263564"/>
              <a:ext cx="12587413" cy="167641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</p:grpSp>
      <p:pic>
        <p:nvPicPr>
          <p:cNvPr id="133" name="图片 13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767147">
            <a:off x="17963" y="5608069"/>
            <a:ext cx="1292868" cy="1470070"/>
          </a:xfrm>
          <a:prstGeom prst="rect">
            <a:avLst/>
          </a:prstGeom>
        </p:spPr>
      </p:pic>
      <p:pic>
        <p:nvPicPr>
          <p:cNvPr id="137" name="图片 136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809335">
            <a:off x="627783" y="1060256"/>
            <a:ext cx="769090" cy="874501"/>
          </a:xfrm>
          <a:prstGeom prst="rect">
            <a:avLst/>
          </a:prstGeom>
        </p:spPr>
      </p:pic>
      <p:pic>
        <p:nvPicPr>
          <p:cNvPr id="136" name="图片 135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2238375" y="3676045"/>
            <a:ext cx="720733" cy="819516"/>
          </a:xfrm>
          <a:prstGeom prst="rect">
            <a:avLst/>
          </a:prstGeom>
        </p:spPr>
      </p:pic>
      <p:pic>
        <p:nvPicPr>
          <p:cNvPr id="141" name="图片 140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530254">
            <a:off x="11138747" y="2187811"/>
            <a:ext cx="1413004" cy="160666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42" name="图片 14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806310">
            <a:off x="10310666" y="5901357"/>
            <a:ext cx="769090" cy="874501"/>
          </a:xfrm>
          <a:prstGeom prst="rect">
            <a:avLst/>
          </a:prstGeom>
        </p:spPr>
      </p:pic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/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四</a:t>
            </a:r>
            <a:r>
              <a:rPr lang="en-US" altLang="zh-CN">
                <a:sym typeface="+mn-ea"/>
              </a:rPr>
              <a:t>·</a:t>
            </a:r>
            <a:r>
              <a:rPr lang="zh-CN" altLang="en-US">
                <a:sym typeface="+mn-ea"/>
              </a:rPr>
              <a:t>反思与规划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117600" y="1668780"/>
            <a:ext cx="10135870" cy="12084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p>
            <a:pPr algn="l"/>
            <a:r>
              <a:rPr lang="en-US" altLang="zh-CN" dirty="0" smtClean="0"/>
              <a:t>12</a:t>
            </a:r>
            <a:r>
              <a:rPr lang="zh-CN" altLang="en-US" dirty="0" smtClean="0"/>
              <a:t>月整体成交有提升，大家的努力都值得表扬。然后还有</a:t>
            </a:r>
            <a:r>
              <a:rPr lang="zh-CN" altLang="en-US" dirty="0" smtClean="0"/>
              <a:t>不足</a:t>
            </a:r>
            <a:endParaRPr lang="zh-CN" altLang="en-US" dirty="0" smtClean="0"/>
          </a:p>
          <a:p>
            <a:pPr algn="l"/>
            <a:endParaRPr lang="zh-CN" altLang="en-US" dirty="0" smtClean="0"/>
          </a:p>
          <a:p>
            <a:pPr algn="l"/>
            <a:r>
              <a:rPr lang="zh-CN" altLang="en-US" dirty="0" smtClean="0"/>
              <a:t>人员问题：针对陈强工作沟通问题，工作能力问题做针对性沟通。由于本月又发生了新的问题，</a:t>
            </a:r>
            <a:endParaRPr lang="zh-CN" altLang="en-US" dirty="0" smtClean="0"/>
          </a:p>
          <a:p>
            <a:pPr algn="l"/>
            <a:r>
              <a:rPr lang="zh-CN" altLang="en-US" dirty="0" smtClean="0"/>
              <a:t>陈强预计</a:t>
            </a:r>
            <a:r>
              <a:rPr lang="en-US" altLang="zh-CN" dirty="0" smtClean="0"/>
              <a:t>12</a:t>
            </a:r>
            <a:r>
              <a:rPr lang="zh-CN" altLang="en-US" dirty="0" smtClean="0"/>
              <a:t>月底</a:t>
            </a:r>
            <a:r>
              <a:rPr lang="zh-CN" altLang="en-US" dirty="0" smtClean="0"/>
              <a:t>离职</a:t>
            </a:r>
            <a:endParaRPr lang="zh-CN" altLang="en-US" dirty="0" smtClean="0"/>
          </a:p>
          <a:p>
            <a:pPr algn="l"/>
            <a:endParaRPr lang="zh-CN" altLang="en-US" dirty="0" smtClean="0"/>
          </a:p>
          <a:p>
            <a:pPr algn="l"/>
            <a:r>
              <a:rPr lang="zh-CN" altLang="en-US" dirty="0" smtClean="0"/>
              <a:t>针对小五工作懈怠问题，工作</a:t>
            </a:r>
            <a:r>
              <a:rPr lang="zh-CN" altLang="en-US" dirty="0" smtClean="0"/>
              <a:t>习惯问题，于</a:t>
            </a:r>
            <a:r>
              <a:rPr lang="en-US" altLang="zh-CN" dirty="0" smtClean="0"/>
              <a:t>12</a:t>
            </a:r>
            <a:r>
              <a:rPr lang="zh-CN" altLang="en-US" dirty="0" smtClean="0"/>
              <a:t>月做针对性管理。在</a:t>
            </a:r>
            <a:r>
              <a:rPr lang="en-US" altLang="zh-CN" dirty="0" smtClean="0"/>
              <a:t>11</a:t>
            </a:r>
            <a:r>
              <a:rPr lang="zh-CN" altLang="en-US" dirty="0" smtClean="0"/>
              <a:t>月扣除小五</a:t>
            </a:r>
            <a:r>
              <a:rPr lang="en-US" altLang="zh-CN" dirty="0" smtClean="0"/>
              <a:t>50%</a:t>
            </a:r>
            <a:r>
              <a:rPr lang="zh-CN" altLang="en-US" dirty="0" smtClean="0"/>
              <a:t>奖金，</a:t>
            </a:r>
            <a:endParaRPr lang="zh-CN" altLang="en-US" dirty="0" smtClean="0"/>
          </a:p>
          <a:p>
            <a:pPr algn="l"/>
            <a:r>
              <a:rPr lang="zh-CN" altLang="en-US" dirty="0" smtClean="0"/>
              <a:t>若</a:t>
            </a:r>
            <a:r>
              <a:rPr lang="en-US" altLang="zh-CN" dirty="0" smtClean="0"/>
              <a:t>12</a:t>
            </a:r>
            <a:r>
              <a:rPr lang="zh-CN" altLang="en-US" dirty="0" smtClean="0"/>
              <a:t>月表现合格，返还改扣罚，以此为激励，督促小五</a:t>
            </a:r>
            <a:r>
              <a:rPr lang="zh-CN" altLang="en-US" dirty="0" smtClean="0"/>
              <a:t>成长</a:t>
            </a:r>
            <a:endParaRPr lang="zh-CN" altLang="en-US" dirty="0" smtClean="0"/>
          </a:p>
          <a:p>
            <a:pPr algn="l"/>
            <a:endParaRPr lang="zh-CN" altLang="en-US" dirty="0" smtClean="0"/>
          </a:p>
          <a:p>
            <a:pPr algn="l"/>
            <a:r>
              <a:rPr lang="zh-CN" altLang="en-US" dirty="0" smtClean="0"/>
              <a:t>杨龙成交率低问题：已经对杨龙流量做分析，从杨龙本人，师傅</a:t>
            </a:r>
            <a:r>
              <a:rPr lang="en-US" altLang="zh-CN" dirty="0" smtClean="0"/>
              <a:t>-</a:t>
            </a:r>
            <a:r>
              <a:rPr lang="zh-CN" altLang="en-US" dirty="0" smtClean="0"/>
              <a:t>飞鸿，波涛，中台经理</a:t>
            </a:r>
            <a:r>
              <a:rPr lang="en-US" altLang="zh-CN" dirty="0" smtClean="0"/>
              <a:t>-</a:t>
            </a:r>
            <a:r>
              <a:rPr lang="zh-CN" altLang="en-US" dirty="0" smtClean="0"/>
              <a:t>池池</a:t>
            </a:r>
            <a:endParaRPr lang="zh-CN" altLang="en-US" dirty="0" smtClean="0"/>
          </a:p>
          <a:p>
            <a:pPr algn="l"/>
            <a:r>
              <a:rPr lang="zh-CN" altLang="en-US" dirty="0" smtClean="0"/>
              <a:t>分别对杨龙的分析复盘，做多角度思索，力争把杨龙</a:t>
            </a:r>
            <a:r>
              <a:rPr lang="en-US" altLang="zh-CN" dirty="0" smtClean="0"/>
              <a:t>12</a:t>
            </a:r>
            <a:r>
              <a:rPr lang="zh-CN" altLang="en-US" dirty="0" smtClean="0"/>
              <a:t>月成交率提升至</a:t>
            </a:r>
            <a:r>
              <a:rPr lang="en-US" altLang="zh-CN" dirty="0" smtClean="0"/>
              <a:t>40</a:t>
            </a:r>
            <a:r>
              <a:rPr lang="zh-CN" altLang="en-US" dirty="0" smtClean="0"/>
              <a:t>以上</a:t>
            </a:r>
            <a:endParaRPr lang="zh-CN" altLang="en-US" dirty="0" smtClean="0"/>
          </a:p>
          <a:p>
            <a:pPr algn="l"/>
            <a:endParaRPr lang="zh-CN" altLang="en-US" dirty="0" smtClean="0"/>
          </a:p>
          <a:p>
            <a:pPr algn="l"/>
            <a:r>
              <a:rPr lang="zh-CN" altLang="en-US" dirty="0" smtClean="0"/>
              <a:t>不同员工指标不同问题：针对此产生的不公平的影响，我们重新调整了奖金池制度，确保</a:t>
            </a:r>
            <a:r>
              <a:rPr lang="zh-CN" altLang="en-US" dirty="0" smtClean="0"/>
              <a:t>公平</a:t>
            </a:r>
            <a:endParaRPr lang="zh-CN" altLang="en-US" dirty="0" smtClean="0"/>
          </a:p>
          <a:p>
            <a:pPr algn="l"/>
            <a:r>
              <a:rPr lang="zh-CN" altLang="en-US" dirty="0" smtClean="0"/>
              <a:t>的同时，又可以给到大家积极性的</a:t>
            </a:r>
            <a:r>
              <a:rPr lang="zh-CN" altLang="en-US" dirty="0" smtClean="0"/>
              <a:t>调动。</a:t>
            </a:r>
            <a:endParaRPr lang="zh-CN" altLang="en-US" dirty="0" smtClean="0"/>
          </a:p>
          <a:p>
            <a:pPr algn="l"/>
            <a:endParaRPr lang="zh-CN" altLang="en-US" dirty="0" smtClean="0"/>
          </a:p>
          <a:p>
            <a:pPr algn="l"/>
            <a:endParaRPr lang="zh-CN" altLang="en-US" dirty="0" smtClean="0"/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标题 50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规划与发展</a:t>
            </a:r>
            <a:endParaRPr lang="zh-CN" altLang="en-US"/>
          </a:p>
        </p:txBody>
      </p:sp>
      <p:sp>
        <p:nvSpPr>
          <p:cNvPr id="2" name="文本框 23"/>
          <p:cNvSpPr txBox="1"/>
          <p:nvPr>
            <p:custDataLst>
              <p:tags r:id="rId2"/>
            </p:custDataLst>
          </p:nvPr>
        </p:nvSpPr>
        <p:spPr>
          <a:xfrm>
            <a:off x="695325" y="1538742"/>
            <a:ext cx="596230" cy="932125"/>
          </a:xfrm>
          <a:prstGeom prst="rect">
            <a:avLst/>
          </a:prstGeom>
          <a:noFill/>
        </p:spPr>
        <p:txBody>
          <a:bodyPr wrap="none" lIns="0" tIns="36195" rIns="0" bIns="0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gradFill>
                  <a:gsLst>
                    <a:gs pos="0">
                      <a:schemeClr val="accent1">
                        <a:alpha val="10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5400000" scaled="0"/>
                </a:gradFill>
                <a:latin typeface="+mj-lt"/>
                <a:ea typeface="+mj-lt"/>
                <a:sym typeface="+mn-ea"/>
              </a:rPr>
              <a:t>01</a:t>
            </a:r>
            <a:endParaRPr lang="en-US" altLang="zh-CN" sz="2800" b="1" dirty="0">
              <a:gradFill>
                <a:gsLst>
                  <a:gs pos="0">
                    <a:schemeClr val="accent1">
                      <a:alpha val="10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5400000" scaled="0"/>
              </a:gradFill>
              <a:latin typeface="+mj-lt"/>
              <a:ea typeface="+mj-lt"/>
              <a:sym typeface="+mn-ea"/>
            </a:endParaRPr>
          </a:p>
        </p:txBody>
      </p:sp>
      <p:sp>
        <p:nvSpPr>
          <p:cNvPr id="3" name="文本框 11"/>
          <p:cNvSpPr txBox="1"/>
          <p:nvPr>
            <p:custDataLst>
              <p:tags r:id="rId3"/>
            </p:custDataLst>
          </p:nvPr>
        </p:nvSpPr>
        <p:spPr>
          <a:xfrm>
            <a:off x="1291555" y="1539377"/>
            <a:ext cx="10203215" cy="931490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p>
            <a:pPr lvl="0" algn="l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奖金池区分出精英中台奖金池和中台专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员奖金池。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4" name="文本框 2"/>
          <p:cNvSpPr txBox="1"/>
          <p:nvPr>
            <p:custDataLst>
              <p:tags r:id="rId4"/>
            </p:custDataLst>
          </p:nvPr>
        </p:nvSpPr>
        <p:spPr>
          <a:xfrm>
            <a:off x="1291555" y="2470867"/>
            <a:ext cx="10203215" cy="931490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p>
            <a:pPr lvl="0" algn="l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丽丽和许浈做全功能中台，以验配为主，同时接待制氧机呼吸机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流量。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291555" y="3402357"/>
            <a:ext cx="10203215" cy="931490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p>
            <a:pPr lvl="0" algn="l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响应公司发展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,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对现有的精英中台做督导方向培养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,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为合伙人复盘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,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收集答疑的结局方案，汇总出合理的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流程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291555" y="4335118"/>
            <a:ext cx="10203215" cy="931490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p>
            <a:pPr lvl="0" algn="l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电商长期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持续性沟通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,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互相配合改进。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1291555" y="5267243"/>
            <a:ext cx="10203215" cy="931490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p>
            <a:pPr lvl="0" algn="l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租赁规则完善，合伙人机器租赁，借调总部机器租赁规则均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完善。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cxnSp>
        <p:nvCxnSpPr>
          <p:cNvPr id="8" name="直接连接符 1"/>
          <p:cNvCxnSpPr/>
          <p:nvPr>
            <p:custDataLst>
              <p:tags r:id="rId8"/>
            </p:custDataLst>
          </p:nvPr>
        </p:nvCxnSpPr>
        <p:spPr>
          <a:xfrm>
            <a:off x="695960" y="2468962"/>
            <a:ext cx="10799365" cy="0"/>
          </a:xfrm>
          <a:prstGeom prst="line">
            <a:avLst/>
          </a:prstGeom>
          <a:solidFill>
            <a:schemeClr val="lt1">
              <a:lumMod val="100000"/>
              <a:alpha val="0"/>
            </a:schemeClr>
          </a:solidFill>
          <a:ln w="10160">
            <a:solidFill>
              <a:schemeClr val="accent2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cxnSp>
      <p:cxnSp>
        <p:nvCxnSpPr>
          <p:cNvPr id="10" name="直接连接符 9"/>
          <p:cNvCxnSpPr/>
          <p:nvPr>
            <p:custDataLst>
              <p:tags r:id="rId9"/>
            </p:custDataLst>
          </p:nvPr>
        </p:nvCxnSpPr>
        <p:spPr>
          <a:xfrm>
            <a:off x="695960" y="3401087"/>
            <a:ext cx="10799365" cy="0"/>
          </a:xfrm>
          <a:prstGeom prst="line">
            <a:avLst/>
          </a:prstGeom>
          <a:solidFill>
            <a:schemeClr val="lt1">
              <a:lumMod val="100000"/>
              <a:alpha val="0"/>
            </a:schemeClr>
          </a:solidFill>
          <a:ln w="10160">
            <a:solidFill>
              <a:schemeClr val="accent3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cxnSp>
      <p:cxnSp>
        <p:nvCxnSpPr>
          <p:cNvPr id="11" name="直接连接符 10"/>
          <p:cNvCxnSpPr/>
          <p:nvPr>
            <p:custDataLst>
              <p:tags r:id="rId10"/>
            </p:custDataLst>
          </p:nvPr>
        </p:nvCxnSpPr>
        <p:spPr>
          <a:xfrm>
            <a:off x="695960" y="4334483"/>
            <a:ext cx="10799365" cy="0"/>
          </a:xfrm>
          <a:prstGeom prst="line">
            <a:avLst/>
          </a:prstGeom>
          <a:solidFill>
            <a:schemeClr val="lt1">
              <a:lumMod val="100000"/>
              <a:alpha val="0"/>
            </a:schemeClr>
          </a:solidFill>
          <a:ln w="10160">
            <a:solidFill>
              <a:schemeClr val="accent4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cxnSp>
      <p:cxnSp>
        <p:nvCxnSpPr>
          <p:cNvPr id="19" name="直接连接符 18"/>
          <p:cNvCxnSpPr/>
          <p:nvPr>
            <p:custDataLst>
              <p:tags r:id="rId11"/>
            </p:custDataLst>
          </p:nvPr>
        </p:nvCxnSpPr>
        <p:spPr>
          <a:xfrm>
            <a:off x="695960" y="5267243"/>
            <a:ext cx="10799365" cy="0"/>
          </a:xfrm>
          <a:prstGeom prst="line">
            <a:avLst/>
          </a:prstGeom>
          <a:solidFill>
            <a:schemeClr val="lt1">
              <a:lumMod val="100000"/>
              <a:alpha val="0"/>
            </a:schemeClr>
          </a:solidFill>
          <a:ln w="10160">
            <a:solidFill>
              <a:schemeClr val="accent5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cxnSp>
      <p:sp>
        <p:nvSpPr>
          <p:cNvPr id="29" name="文本框 28"/>
          <p:cNvSpPr txBox="1"/>
          <p:nvPr>
            <p:custDataLst>
              <p:tags r:id="rId12"/>
            </p:custDataLst>
          </p:nvPr>
        </p:nvSpPr>
        <p:spPr>
          <a:xfrm>
            <a:off x="695325" y="2469597"/>
            <a:ext cx="596230" cy="932125"/>
          </a:xfrm>
          <a:prstGeom prst="rect">
            <a:avLst/>
          </a:prstGeom>
          <a:noFill/>
        </p:spPr>
        <p:txBody>
          <a:bodyPr wrap="none" lIns="0" tIns="36195" rIns="0" bIns="0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gradFill>
                  <a:gsLst>
                    <a:gs pos="0">
                      <a:schemeClr val="accent2">
                        <a:alpha val="100000"/>
                      </a:schemeClr>
                    </a:gs>
                    <a:gs pos="100000">
                      <a:schemeClr val="accent2">
                        <a:alpha val="70000"/>
                      </a:schemeClr>
                    </a:gs>
                  </a:gsLst>
                  <a:lin ang="5400000" scaled="0"/>
                </a:gradFill>
                <a:latin typeface="+mj-lt"/>
                <a:ea typeface="+mj-lt"/>
                <a:sym typeface="+mn-ea"/>
              </a:rPr>
              <a:t>02</a:t>
            </a:r>
            <a:endParaRPr lang="en-US" altLang="zh-CN" sz="2800" b="1" dirty="0">
              <a:gradFill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alpha val="70000"/>
                    </a:schemeClr>
                  </a:gs>
                </a:gsLst>
                <a:lin ang="5400000" scaled="0"/>
              </a:gradFill>
              <a:latin typeface="+mj-lt"/>
              <a:ea typeface="+mj-lt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13"/>
            </p:custDataLst>
          </p:nvPr>
        </p:nvSpPr>
        <p:spPr>
          <a:xfrm>
            <a:off x="695325" y="3402357"/>
            <a:ext cx="596230" cy="932125"/>
          </a:xfrm>
          <a:prstGeom prst="rect">
            <a:avLst/>
          </a:prstGeom>
          <a:noFill/>
        </p:spPr>
        <p:txBody>
          <a:bodyPr wrap="none" lIns="0" tIns="36195" rIns="0" bIns="0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gradFill>
                  <a:gsLst>
                    <a:gs pos="0">
                      <a:schemeClr val="accent3">
                        <a:alpha val="100000"/>
                      </a:schemeClr>
                    </a:gs>
                    <a:gs pos="100000">
                      <a:schemeClr val="accent3">
                        <a:alpha val="70000"/>
                      </a:schemeClr>
                    </a:gs>
                  </a:gsLst>
                  <a:lin ang="5400000" scaled="0"/>
                </a:gradFill>
                <a:latin typeface="+mj-lt"/>
                <a:ea typeface="+mj-lt"/>
                <a:sym typeface="+mn-ea"/>
              </a:rPr>
              <a:t>03</a:t>
            </a:r>
            <a:endParaRPr lang="en-US" altLang="zh-CN" sz="2800" b="1" dirty="0">
              <a:gradFill>
                <a:gsLst>
                  <a:gs pos="0">
                    <a:schemeClr val="accent3">
                      <a:alpha val="100000"/>
                    </a:schemeClr>
                  </a:gs>
                  <a:gs pos="100000">
                    <a:schemeClr val="accent3">
                      <a:alpha val="70000"/>
                    </a:schemeClr>
                  </a:gs>
                </a:gsLst>
                <a:lin ang="5400000" scaled="0"/>
              </a:gradFill>
              <a:latin typeface="+mj-lt"/>
              <a:ea typeface="+mj-lt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14"/>
            </p:custDataLst>
          </p:nvPr>
        </p:nvSpPr>
        <p:spPr>
          <a:xfrm>
            <a:off x="695325" y="4333213"/>
            <a:ext cx="596230" cy="932125"/>
          </a:xfrm>
          <a:prstGeom prst="rect">
            <a:avLst/>
          </a:prstGeom>
          <a:noFill/>
        </p:spPr>
        <p:txBody>
          <a:bodyPr wrap="none" lIns="0" tIns="36195" rIns="0" bIns="0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gradFill>
                  <a:gsLst>
                    <a:gs pos="0">
                      <a:schemeClr val="accent4">
                        <a:alpha val="100000"/>
                      </a:schemeClr>
                    </a:gs>
                    <a:gs pos="100000">
                      <a:schemeClr val="accent4">
                        <a:alpha val="70000"/>
                      </a:schemeClr>
                    </a:gs>
                  </a:gsLst>
                  <a:lin ang="5400000" scaled="0"/>
                </a:gradFill>
                <a:latin typeface="+mj-lt"/>
                <a:ea typeface="+mj-lt"/>
                <a:sym typeface="+mn-ea"/>
              </a:rPr>
              <a:t>04</a:t>
            </a:r>
            <a:endParaRPr lang="en-US" altLang="zh-CN" sz="2800" b="1" dirty="0">
              <a:gradFill>
                <a:gsLst>
                  <a:gs pos="0">
                    <a:schemeClr val="accent4">
                      <a:alpha val="100000"/>
                    </a:schemeClr>
                  </a:gs>
                  <a:gs pos="100000">
                    <a:schemeClr val="accent4">
                      <a:alpha val="70000"/>
                    </a:schemeClr>
                  </a:gs>
                </a:gsLst>
                <a:lin ang="5400000" scaled="0"/>
              </a:gradFill>
              <a:latin typeface="+mj-lt"/>
              <a:ea typeface="+mj-lt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15"/>
            </p:custDataLst>
          </p:nvPr>
        </p:nvSpPr>
        <p:spPr>
          <a:xfrm>
            <a:off x="695325" y="5260258"/>
            <a:ext cx="596230" cy="932125"/>
          </a:xfrm>
          <a:prstGeom prst="rect">
            <a:avLst/>
          </a:prstGeom>
          <a:noFill/>
        </p:spPr>
        <p:txBody>
          <a:bodyPr wrap="none" lIns="0" tIns="36195" rIns="0" bIns="0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gradFill>
                  <a:gsLst>
                    <a:gs pos="0">
                      <a:schemeClr val="accent5">
                        <a:alpha val="100000"/>
                      </a:schemeClr>
                    </a:gs>
                    <a:gs pos="100000">
                      <a:schemeClr val="accent5">
                        <a:alpha val="70000"/>
                      </a:schemeClr>
                    </a:gs>
                  </a:gsLst>
                  <a:lin ang="5400000" scaled="0"/>
                </a:gradFill>
                <a:latin typeface="+mj-lt"/>
                <a:ea typeface="+mj-lt"/>
                <a:sym typeface="+mn-ea"/>
              </a:rPr>
              <a:t>05</a:t>
            </a:r>
            <a:endParaRPr lang="en-US" altLang="zh-CN" sz="2800" b="1" dirty="0">
              <a:gradFill>
                <a:gsLst>
                  <a:gs pos="0">
                    <a:schemeClr val="accent5">
                      <a:alpha val="100000"/>
                    </a:schemeClr>
                  </a:gs>
                  <a:gs pos="100000">
                    <a:schemeClr val="accent5">
                      <a:alpha val="70000"/>
                    </a:schemeClr>
                  </a:gs>
                </a:gsLst>
                <a:lin ang="5400000" scaled="0"/>
              </a:gradFill>
              <a:latin typeface="+mj-lt"/>
              <a:ea typeface="+mj-lt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/>
              <a:t>12</a:t>
            </a:r>
            <a:r>
              <a:rPr lang="zh-CN" altLang="en-US"/>
              <a:t>月目标</a:t>
            </a:r>
            <a:endParaRPr lang="zh-CN" altLang="en-US"/>
          </a:p>
        </p:txBody>
      </p:sp>
      <p:sp>
        <p:nvSpPr>
          <p:cNvPr id="4" name="任意多边形: 形状 103"/>
          <p:cNvSpPr/>
          <p:nvPr>
            <p:custDataLst>
              <p:tags r:id="rId2"/>
            </p:custDataLst>
          </p:nvPr>
        </p:nvSpPr>
        <p:spPr>
          <a:xfrm>
            <a:off x="998301" y="3490907"/>
            <a:ext cx="669862" cy="743655"/>
          </a:xfrm>
          <a:custGeom>
            <a:avLst/>
            <a:gdLst>
              <a:gd name="connsiteX0" fmla="*/ -154 w 791051"/>
              <a:gd name="connsiteY0" fmla="*/ 275204 h 878219"/>
              <a:gd name="connsiteX1" fmla="*/ -154 w 791051"/>
              <a:gd name="connsiteY1" fmla="*/ 602388 h 878219"/>
              <a:gd name="connsiteX2" fmla="*/ 55758 w 791051"/>
              <a:gd name="connsiteY2" fmla="*/ 699257 h 878219"/>
              <a:gd name="connsiteX3" fmla="*/ 339127 w 791051"/>
              <a:gd name="connsiteY3" fmla="*/ 862896 h 878219"/>
              <a:gd name="connsiteX4" fmla="*/ 451046 w 791051"/>
              <a:gd name="connsiteY4" fmla="*/ 862896 h 878219"/>
              <a:gd name="connsiteX5" fmla="*/ 734891 w 791051"/>
              <a:gd name="connsiteY5" fmla="*/ 699257 h 878219"/>
              <a:gd name="connsiteX6" fmla="*/ 790898 w 791051"/>
              <a:gd name="connsiteY6" fmla="*/ 602388 h 878219"/>
              <a:gd name="connsiteX7" fmla="*/ 790898 w 791051"/>
              <a:gd name="connsiteY7" fmla="*/ 275204 h 878219"/>
              <a:gd name="connsiteX8" fmla="*/ 734891 w 791051"/>
              <a:gd name="connsiteY8" fmla="*/ 178239 h 878219"/>
              <a:gd name="connsiteX9" fmla="*/ 451046 w 791051"/>
              <a:gd name="connsiteY9" fmla="*/ 14695 h 878219"/>
              <a:gd name="connsiteX10" fmla="*/ 339127 w 791051"/>
              <a:gd name="connsiteY10" fmla="*/ 14695 h 878219"/>
              <a:gd name="connsiteX11" fmla="*/ 55758 w 791051"/>
              <a:gd name="connsiteY11" fmla="*/ 178239 h 878219"/>
              <a:gd name="connsiteX12" fmla="*/ -154 w 791051"/>
              <a:gd name="connsiteY12" fmla="*/ 275204 h 87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1051" h="878219">
                <a:moveTo>
                  <a:pt x="-154" y="275204"/>
                </a:moveTo>
                <a:lnTo>
                  <a:pt x="-154" y="602388"/>
                </a:lnTo>
                <a:cubicBezTo>
                  <a:pt x="-125" y="642335"/>
                  <a:pt x="21182" y="679245"/>
                  <a:pt x="55758" y="699257"/>
                </a:cubicBezTo>
                <a:lnTo>
                  <a:pt x="339127" y="862896"/>
                </a:lnTo>
                <a:cubicBezTo>
                  <a:pt x="373750" y="882908"/>
                  <a:pt x="416422" y="882908"/>
                  <a:pt x="451046" y="862896"/>
                </a:cubicBezTo>
                <a:lnTo>
                  <a:pt x="734891" y="699257"/>
                </a:lnTo>
                <a:cubicBezTo>
                  <a:pt x="769523" y="679283"/>
                  <a:pt x="790869" y="642364"/>
                  <a:pt x="790898" y="602388"/>
                </a:cubicBezTo>
                <a:lnTo>
                  <a:pt x="790898" y="275204"/>
                </a:lnTo>
                <a:cubicBezTo>
                  <a:pt x="790898" y="235199"/>
                  <a:pt x="769552" y="198223"/>
                  <a:pt x="734891" y="178239"/>
                </a:cubicBezTo>
                <a:lnTo>
                  <a:pt x="451046" y="14695"/>
                </a:lnTo>
                <a:cubicBezTo>
                  <a:pt x="416422" y="-5317"/>
                  <a:pt x="373750" y="-5317"/>
                  <a:pt x="339127" y="14695"/>
                </a:cubicBezTo>
                <a:lnTo>
                  <a:pt x="55758" y="178239"/>
                </a:lnTo>
                <a:cubicBezTo>
                  <a:pt x="21154" y="198261"/>
                  <a:pt x="-154" y="235218"/>
                  <a:pt x="-154" y="275204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 algn="ctr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000" b="1">
                <a:solidFill>
                  <a:srgbClr val="FFFFFF"/>
                </a:solidFill>
                <a:uFillTx/>
                <a:cs typeface="微软雅黑" panose="020B0503020204020204" charset="-122"/>
                <a:sym typeface="+mn-ea"/>
              </a:rPr>
              <a:t>02</a:t>
            </a:r>
            <a:endParaRPr lang="en-US" altLang="zh-CN" sz="2000" b="1">
              <a:solidFill>
                <a:srgbClr val="FFFFFF"/>
              </a:solidFill>
              <a:uFillTx/>
              <a:cs typeface="微软雅黑" panose="020B0503020204020204" charset="-122"/>
              <a:sym typeface="+mn-ea"/>
            </a:endParaRPr>
          </a:p>
        </p:txBody>
      </p:sp>
      <p:sp>
        <p:nvSpPr>
          <p:cNvPr id="6" name="任意多边形: 形状 103"/>
          <p:cNvSpPr/>
          <p:nvPr>
            <p:custDataLst>
              <p:tags r:id="rId3"/>
            </p:custDataLst>
          </p:nvPr>
        </p:nvSpPr>
        <p:spPr>
          <a:xfrm>
            <a:off x="998325" y="5504026"/>
            <a:ext cx="669862" cy="743655"/>
          </a:xfrm>
          <a:custGeom>
            <a:avLst/>
            <a:gdLst>
              <a:gd name="connsiteX0" fmla="*/ -154 w 791051"/>
              <a:gd name="connsiteY0" fmla="*/ 275204 h 878219"/>
              <a:gd name="connsiteX1" fmla="*/ -154 w 791051"/>
              <a:gd name="connsiteY1" fmla="*/ 602388 h 878219"/>
              <a:gd name="connsiteX2" fmla="*/ 55758 w 791051"/>
              <a:gd name="connsiteY2" fmla="*/ 699257 h 878219"/>
              <a:gd name="connsiteX3" fmla="*/ 339127 w 791051"/>
              <a:gd name="connsiteY3" fmla="*/ 862896 h 878219"/>
              <a:gd name="connsiteX4" fmla="*/ 451046 w 791051"/>
              <a:gd name="connsiteY4" fmla="*/ 862896 h 878219"/>
              <a:gd name="connsiteX5" fmla="*/ 734891 w 791051"/>
              <a:gd name="connsiteY5" fmla="*/ 699257 h 878219"/>
              <a:gd name="connsiteX6" fmla="*/ 790898 w 791051"/>
              <a:gd name="connsiteY6" fmla="*/ 602388 h 878219"/>
              <a:gd name="connsiteX7" fmla="*/ 790898 w 791051"/>
              <a:gd name="connsiteY7" fmla="*/ 275204 h 878219"/>
              <a:gd name="connsiteX8" fmla="*/ 734891 w 791051"/>
              <a:gd name="connsiteY8" fmla="*/ 178239 h 878219"/>
              <a:gd name="connsiteX9" fmla="*/ 451046 w 791051"/>
              <a:gd name="connsiteY9" fmla="*/ 14695 h 878219"/>
              <a:gd name="connsiteX10" fmla="*/ 339127 w 791051"/>
              <a:gd name="connsiteY10" fmla="*/ 14695 h 878219"/>
              <a:gd name="connsiteX11" fmla="*/ 55758 w 791051"/>
              <a:gd name="connsiteY11" fmla="*/ 178239 h 878219"/>
              <a:gd name="connsiteX12" fmla="*/ -154 w 791051"/>
              <a:gd name="connsiteY12" fmla="*/ 275204 h 87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1051" h="878219">
                <a:moveTo>
                  <a:pt x="-154" y="275204"/>
                </a:moveTo>
                <a:lnTo>
                  <a:pt x="-154" y="602388"/>
                </a:lnTo>
                <a:cubicBezTo>
                  <a:pt x="-125" y="642335"/>
                  <a:pt x="21182" y="679245"/>
                  <a:pt x="55758" y="699257"/>
                </a:cubicBezTo>
                <a:lnTo>
                  <a:pt x="339127" y="862896"/>
                </a:lnTo>
                <a:cubicBezTo>
                  <a:pt x="373750" y="882908"/>
                  <a:pt x="416422" y="882908"/>
                  <a:pt x="451046" y="862896"/>
                </a:cubicBezTo>
                <a:lnTo>
                  <a:pt x="734891" y="699257"/>
                </a:lnTo>
                <a:cubicBezTo>
                  <a:pt x="769523" y="679283"/>
                  <a:pt x="790869" y="642364"/>
                  <a:pt x="790898" y="602388"/>
                </a:cubicBezTo>
                <a:lnTo>
                  <a:pt x="790898" y="275204"/>
                </a:lnTo>
                <a:cubicBezTo>
                  <a:pt x="790898" y="235199"/>
                  <a:pt x="769552" y="198223"/>
                  <a:pt x="734891" y="178239"/>
                </a:cubicBezTo>
                <a:lnTo>
                  <a:pt x="451046" y="14695"/>
                </a:lnTo>
                <a:cubicBezTo>
                  <a:pt x="416422" y="-5317"/>
                  <a:pt x="373750" y="-5317"/>
                  <a:pt x="339127" y="14695"/>
                </a:cubicBezTo>
                <a:lnTo>
                  <a:pt x="55758" y="178239"/>
                </a:lnTo>
                <a:cubicBezTo>
                  <a:pt x="21154" y="198261"/>
                  <a:pt x="-154" y="235218"/>
                  <a:pt x="-154" y="275204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 algn="ctr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000" b="1">
                <a:solidFill>
                  <a:srgbClr val="FFFFFF"/>
                </a:solidFill>
                <a:uFillTx/>
                <a:cs typeface="微软雅黑" panose="020B0503020204020204" charset="-122"/>
                <a:sym typeface="+mn-ea"/>
              </a:rPr>
              <a:t>03</a:t>
            </a:r>
            <a:endParaRPr lang="en-US" altLang="zh-CN" sz="2000" b="1">
              <a:solidFill>
                <a:srgbClr val="FFFFFF"/>
              </a:solidFill>
              <a:uFillTx/>
              <a:cs typeface="微软雅黑" panose="020B0503020204020204" charset="-122"/>
              <a:sym typeface="+mn-ea"/>
            </a:endParaRPr>
          </a:p>
        </p:txBody>
      </p:sp>
      <p:sp>
        <p:nvSpPr>
          <p:cNvPr id="148" name="正文"/>
          <p:cNvSpPr txBox="1"/>
          <p:nvPr>
            <p:custDataLst>
              <p:tags r:id="rId4"/>
            </p:custDataLst>
          </p:nvPr>
        </p:nvSpPr>
        <p:spPr>
          <a:xfrm>
            <a:off x="1841500" y="1214120"/>
            <a:ext cx="9089390" cy="1884045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cs typeface="微软雅黑" panose="020B0503020204020204" charset="-122"/>
                <a:sym typeface="+mn-ea"/>
              </a:rPr>
              <a:t>12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cs typeface="微软雅黑" panose="020B0503020204020204" charset="-122"/>
                <a:sym typeface="+mn-ea"/>
              </a:rPr>
              <a:t>月目标成交量为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cs typeface="微软雅黑" panose="020B0503020204020204" charset="-122"/>
                <a:sym typeface="+mn-ea"/>
              </a:rPr>
              <a:t>180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cs typeface="微软雅黑" panose="020B0503020204020204" charset="-122"/>
                <a:sym typeface="+mn-ea"/>
              </a:rPr>
              <a:t>台，其中小五，波涛，飞鸿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cs typeface="微软雅黑" panose="020B0503020204020204" charset="-122"/>
                <a:sym typeface="+mn-ea"/>
              </a:rPr>
              <a:t>30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cs typeface="微软雅黑" panose="020B0503020204020204" charset="-122"/>
                <a:sym typeface="+mn-ea"/>
              </a:rPr>
              <a:t>，其他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cs typeface="微软雅黑" panose="020B0503020204020204" charset="-122"/>
                <a:sym typeface="+mn-ea"/>
              </a:rPr>
              <a:t>人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cs typeface="微软雅黑" panose="020B0503020204020204" charset="-122"/>
                <a:sym typeface="+mn-ea"/>
              </a:rPr>
              <a:t>15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正文"/>
          <p:cNvSpPr txBox="1"/>
          <p:nvPr>
            <p:custDataLst>
              <p:tags r:id="rId5"/>
            </p:custDataLst>
          </p:nvPr>
        </p:nvSpPr>
        <p:spPr>
          <a:xfrm>
            <a:off x="1893570" y="4874260"/>
            <a:ext cx="8708390" cy="1983105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cs typeface="微软雅黑" panose="020B0503020204020204" charset="-122"/>
                <a:sym typeface="+mn-ea"/>
              </a:rPr>
              <a:t>电商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cs typeface="微软雅黑" panose="020B0503020204020204" charset="-122"/>
                <a:sym typeface="+mn-ea"/>
              </a:rPr>
              <a:t>咸鱼的租赁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cs typeface="微软雅黑" panose="020B0503020204020204" charset="-122"/>
                <a:sym typeface="+mn-ea"/>
              </a:rPr>
              <a:t>成交达到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cs typeface="微软雅黑" panose="020B0503020204020204" charset="-122"/>
                <a:sym typeface="+mn-ea"/>
              </a:rPr>
              <a:t>以上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任意多边形: 形状 103"/>
          <p:cNvSpPr/>
          <p:nvPr>
            <p:custDataLst>
              <p:tags r:id="rId6"/>
            </p:custDataLst>
          </p:nvPr>
        </p:nvSpPr>
        <p:spPr>
          <a:xfrm>
            <a:off x="998325" y="1690851"/>
            <a:ext cx="669862" cy="743655"/>
          </a:xfrm>
          <a:custGeom>
            <a:avLst/>
            <a:gdLst>
              <a:gd name="connsiteX0" fmla="*/ -154 w 791051"/>
              <a:gd name="connsiteY0" fmla="*/ 275204 h 878219"/>
              <a:gd name="connsiteX1" fmla="*/ -154 w 791051"/>
              <a:gd name="connsiteY1" fmla="*/ 602388 h 878219"/>
              <a:gd name="connsiteX2" fmla="*/ 55758 w 791051"/>
              <a:gd name="connsiteY2" fmla="*/ 699257 h 878219"/>
              <a:gd name="connsiteX3" fmla="*/ 339127 w 791051"/>
              <a:gd name="connsiteY3" fmla="*/ 862896 h 878219"/>
              <a:gd name="connsiteX4" fmla="*/ 451046 w 791051"/>
              <a:gd name="connsiteY4" fmla="*/ 862896 h 878219"/>
              <a:gd name="connsiteX5" fmla="*/ 734891 w 791051"/>
              <a:gd name="connsiteY5" fmla="*/ 699257 h 878219"/>
              <a:gd name="connsiteX6" fmla="*/ 790898 w 791051"/>
              <a:gd name="connsiteY6" fmla="*/ 602388 h 878219"/>
              <a:gd name="connsiteX7" fmla="*/ 790898 w 791051"/>
              <a:gd name="connsiteY7" fmla="*/ 275204 h 878219"/>
              <a:gd name="connsiteX8" fmla="*/ 734891 w 791051"/>
              <a:gd name="connsiteY8" fmla="*/ 178239 h 878219"/>
              <a:gd name="connsiteX9" fmla="*/ 451046 w 791051"/>
              <a:gd name="connsiteY9" fmla="*/ 14695 h 878219"/>
              <a:gd name="connsiteX10" fmla="*/ 339127 w 791051"/>
              <a:gd name="connsiteY10" fmla="*/ 14695 h 878219"/>
              <a:gd name="connsiteX11" fmla="*/ 55758 w 791051"/>
              <a:gd name="connsiteY11" fmla="*/ 178239 h 878219"/>
              <a:gd name="connsiteX12" fmla="*/ -154 w 791051"/>
              <a:gd name="connsiteY12" fmla="*/ 275204 h 87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1051" h="878219">
                <a:moveTo>
                  <a:pt x="-154" y="275204"/>
                </a:moveTo>
                <a:lnTo>
                  <a:pt x="-154" y="602388"/>
                </a:lnTo>
                <a:cubicBezTo>
                  <a:pt x="-125" y="642335"/>
                  <a:pt x="21182" y="679245"/>
                  <a:pt x="55758" y="699257"/>
                </a:cubicBezTo>
                <a:lnTo>
                  <a:pt x="339127" y="862896"/>
                </a:lnTo>
                <a:cubicBezTo>
                  <a:pt x="373750" y="882908"/>
                  <a:pt x="416422" y="882908"/>
                  <a:pt x="451046" y="862896"/>
                </a:cubicBezTo>
                <a:lnTo>
                  <a:pt x="734891" y="699257"/>
                </a:lnTo>
                <a:cubicBezTo>
                  <a:pt x="769523" y="679283"/>
                  <a:pt x="790869" y="642364"/>
                  <a:pt x="790898" y="602388"/>
                </a:cubicBezTo>
                <a:lnTo>
                  <a:pt x="790898" y="275204"/>
                </a:lnTo>
                <a:cubicBezTo>
                  <a:pt x="790898" y="235199"/>
                  <a:pt x="769552" y="198223"/>
                  <a:pt x="734891" y="178239"/>
                </a:cubicBezTo>
                <a:lnTo>
                  <a:pt x="451046" y="14695"/>
                </a:lnTo>
                <a:cubicBezTo>
                  <a:pt x="416422" y="-5317"/>
                  <a:pt x="373750" y="-5317"/>
                  <a:pt x="339127" y="14695"/>
                </a:cubicBezTo>
                <a:lnTo>
                  <a:pt x="55758" y="178239"/>
                </a:lnTo>
                <a:cubicBezTo>
                  <a:pt x="21154" y="198261"/>
                  <a:pt x="-154" y="235218"/>
                  <a:pt x="-154" y="275204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 algn="ctr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000" b="1">
                <a:solidFill>
                  <a:srgbClr val="FFFFFF"/>
                </a:solidFill>
                <a:uFillTx/>
                <a:cs typeface="微软雅黑" panose="020B0503020204020204" charset="-122"/>
                <a:sym typeface="+mn-ea"/>
              </a:rPr>
              <a:t>01</a:t>
            </a:r>
            <a:endParaRPr lang="en-US" altLang="zh-CN" sz="2000" b="1">
              <a:solidFill>
                <a:srgbClr val="FFFFFF"/>
              </a:solidFill>
              <a:uFillTx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93570" y="3724275"/>
            <a:ext cx="5842000" cy="3073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cs typeface="微软雅黑" panose="020B0503020204020204" charset="-122"/>
                <a:sym typeface="+mn-ea"/>
              </a:rPr>
              <a:t>丽丽每周一去红十字会医院驻点，争取打通这条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cs typeface="微软雅黑" panose="020B0503020204020204" charset="-122"/>
                <a:sym typeface="+mn-ea"/>
              </a:rPr>
              <a:t>渠道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: 形状 24"/>
          <p:cNvSpPr/>
          <p:nvPr/>
        </p:nvSpPr>
        <p:spPr>
          <a:xfrm>
            <a:off x="7384488" y="0"/>
            <a:ext cx="4807512" cy="6858000"/>
          </a:xfrm>
          <a:custGeom>
            <a:avLst/>
            <a:gdLst>
              <a:gd name="connsiteX0" fmla="*/ 54075 w 4807512"/>
              <a:gd name="connsiteY0" fmla="*/ 0 h 6858000"/>
              <a:gd name="connsiteX1" fmla="*/ 4807512 w 4807512"/>
              <a:gd name="connsiteY1" fmla="*/ 0 h 6858000"/>
              <a:gd name="connsiteX2" fmla="*/ 4807512 w 4807512"/>
              <a:gd name="connsiteY2" fmla="*/ 6858000 h 6858000"/>
              <a:gd name="connsiteX3" fmla="*/ 364225 w 4807512"/>
              <a:gd name="connsiteY3" fmla="*/ 6858000 h 6858000"/>
              <a:gd name="connsiteX4" fmla="*/ 339940 w 4807512"/>
              <a:gd name="connsiteY4" fmla="*/ 6824854 h 6858000"/>
              <a:gd name="connsiteX5" fmla="*/ 11033 w 4807512"/>
              <a:gd name="connsiteY5" fmla="*/ 5903810 h 6858000"/>
              <a:gd name="connsiteX6" fmla="*/ 860245 w 4807512"/>
              <a:gd name="connsiteY6" fmla="*/ 1851395 h 6858000"/>
              <a:gd name="connsiteX7" fmla="*/ 108288 w 4807512"/>
              <a:gd name="connsiteY7" fmla="*/ 97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7512" h="6858000">
                <a:moveTo>
                  <a:pt x="54075" y="0"/>
                </a:moveTo>
                <a:lnTo>
                  <a:pt x="4807512" y="0"/>
                </a:lnTo>
                <a:lnTo>
                  <a:pt x="4807512" y="6858000"/>
                </a:lnTo>
                <a:lnTo>
                  <a:pt x="364225" y="6858000"/>
                </a:lnTo>
                <a:lnTo>
                  <a:pt x="339940" y="6824854"/>
                </a:lnTo>
                <a:cubicBezTo>
                  <a:pt x="170722" y="6571967"/>
                  <a:pt x="57637" y="6263577"/>
                  <a:pt x="11033" y="5903810"/>
                </a:cubicBezTo>
                <a:cubicBezTo>
                  <a:pt x="-113244" y="4944431"/>
                  <a:pt x="853298" y="2957506"/>
                  <a:pt x="860245" y="1851395"/>
                </a:cubicBezTo>
                <a:cubicBezTo>
                  <a:pt x="864152" y="1229208"/>
                  <a:pt x="398539" y="592937"/>
                  <a:pt x="108288" y="97000"/>
                </a:cubicBezTo>
                <a:close/>
              </a:path>
            </a:pathLst>
          </a:custGeom>
          <a:blipFill dpi="0" rotWithShape="1">
            <a:blip r:embed="rId1"/>
            <a:srcRect/>
            <a:tile tx="0" ty="0" sx="100000" sy="100000" flip="none" algn="r"/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38" name="图片 137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530254">
            <a:off x="6499990" y="216018"/>
            <a:ext cx="769090" cy="8745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9" name="图片 138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530254">
            <a:off x="5325119" y="5548369"/>
            <a:ext cx="2253046" cy="2561850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191" name="矩形 190"/>
          <p:cNvSpPr/>
          <p:nvPr/>
        </p:nvSpPr>
        <p:spPr>
          <a:xfrm>
            <a:off x="7290351" y="0"/>
            <a:ext cx="4901649" cy="6899385"/>
          </a:xfrm>
          <a:prstGeom prst="rect">
            <a:avLst/>
          </a:prstGeom>
          <a:gradFill flip="none" rotWithShape="1">
            <a:gsLst>
              <a:gs pos="37000">
                <a:schemeClr val="accent1">
                  <a:alpha val="2000"/>
                </a:schemeClr>
              </a:gs>
              <a:gs pos="100000">
                <a:schemeClr val="accent2">
                  <a:alpha val="42000"/>
                </a:schemeClr>
              </a:gs>
            </a:gsLst>
            <a:lin ang="0" scaled="1"/>
            <a:tileRect/>
          </a:gradFill>
          <a:ln w="19050">
            <a:noFill/>
          </a:ln>
          <a:effectLst>
            <a:outerShdw blurRad="127000" dist="63500" dir="10800000" algn="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144" name="组合 143"/>
          <p:cNvGrpSpPr/>
          <p:nvPr/>
        </p:nvGrpSpPr>
        <p:grpSpPr>
          <a:xfrm>
            <a:off x="-778628" y="5590906"/>
            <a:ext cx="5731389" cy="2286000"/>
            <a:chOff x="-6245739" y="4192927"/>
            <a:chExt cx="7001164" cy="3715926"/>
          </a:xfrm>
        </p:grpSpPr>
        <p:sp>
          <p:nvSpPr>
            <p:cNvPr id="145" name="任意多边形: 形状 144"/>
            <p:cNvSpPr/>
            <p:nvPr/>
          </p:nvSpPr>
          <p:spPr>
            <a:xfrm>
              <a:off x="-6245739" y="6927580"/>
              <a:ext cx="7001164" cy="98127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任意多边形: 形状 145"/>
            <p:cNvSpPr/>
            <p:nvPr/>
          </p:nvSpPr>
          <p:spPr>
            <a:xfrm>
              <a:off x="-6244420" y="6775655"/>
              <a:ext cx="6996326" cy="1088591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47" name="任意多边形: 形状 146"/>
            <p:cNvSpPr/>
            <p:nvPr/>
          </p:nvSpPr>
          <p:spPr>
            <a:xfrm>
              <a:off x="-6243100" y="6623729"/>
              <a:ext cx="6991488" cy="1195908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48" name="任意多边形: 形状 147"/>
            <p:cNvSpPr/>
            <p:nvPr/>
          </p:nvSpPr>
          <p:spPr>
            <a:xfrm>
              <a:off x="-6241781" y="6471803"/>
              <a:ext cx="6986650" cy="1303226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49" name="任意多边形: 形状 148"/>
            <p:cNvSpPr/>
            <p:nvPr/>
          </p:nvSpPr>
          <p:spPr>
            <a:xfrm>
              <a:off x="-6240461" y="6319878"/>
              <a:ext cx="6981812" cy="1410544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0" name="任意多边形: 形状 149"/>
            <p:cNvSpPr/>
            <p:nvPr/>
          </p:nvSpPr>
          <p:spPr>
            <a:xfrm>
              <a:off x="-6239141" y="6167953"/>
              <a:ext cx="6976973" cy="1517862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1" name="任意多边形: 形状 150"/>
            <p:cNvSpPr/>
            <p:nvPr/>
          </p:nvSpPr>
          <p:spPr>
            <a:xfrm>
              <a:off x="-6237822" y="6016029"/>
              <a:ext cx="6972136" cy="1625179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2" name="任意多边形: 形状 151"/>
            <p:cNvSpPr/>
            <p:nvPr/>
          </p:nvSpPr>
          <p:spPr>
            <a:xfrm>
              <a:off x="-6236502" y="5864104"/>
              <a:ext cx="6967297" cy="1732497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3" name="任意多边形: 形状 152"/>
            <p:cNvSpPr/>
            <p:nvPr/>
          </p:nvSpPr>
          <p:spPr>
            <a:xfrm>
              <a:off x="-6235183" y="5712178"/>
              <a:ext cx="6962460" cy="1839815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4" name="任意多边形: 形状 153"/>
            <p:cNvSpPr/>
            <p:nvPr/>
          </p:nvSpPr>
          <p:spPr>
            <a:xfrm>
              <a:off x="-6233863" y="5560253"/>
              <a:ext cx="6957621" cy="194713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5" name="任意多边形: 形状 154"/>
            <p:cNvSpPr/>
            <p:nvPr/>
          </p:nvSpPr>
          <p:spPr>
            <a:xfrm>
              <a:off x="-6232543" y="5408328"/>
              <a:ext cx="6952783" cy="2054451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6" name="任意多边形: 形状 155"/>
            <p:cNvSpPr/>
            <p:nvPr/>
          </p:nvSpPr>
          <p:spPr>
            <a:xfrm>
              <a:off x="-6231224" y="5256402"/>
              <a:ext cx="6947945" cy="2161768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7" name="任意多边形: 形状 156"/>
            <p:cNvSpPr/>
            <p:nvPr/>
          </p:nvSpPr>
          <p:spPr>
            <a:xfrm>
              <a:off x="-6229904" y="5104477"/>
              <a:ext cx="6943107" cy="2269086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8" name="任意多边形: 形状 157"/>
            <p:cNvSpPr/>
            <p:nvPr/>
          </p:nvSpPr>
          <p:spPr>
            <a:xfrm>
              <a:off x="-6228585" y="4952552"/>
              <a:ext cx="6938269" cy="2376404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9" name="任意多边形: 形状 158"/>
            <p:cNvSpPr/>
            <p:nvPr/>
          </p:nvSpPr>
          <p:spPr>
            <a:xfrm>
              <a:off x="-6227265" y="4800626"/>
              <a:ext cx="6933431" cy="2483722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0" name="任意多边形: 形状 159"/>
            <p:cNvSpPr/>
            <p:nvPr/>
          </p:nvSpPr>
          <p:spPr>
            <a:xfrm>
              <a:off x="-6225946" y="4648702"/>
              <a:ext cx="6928593" cy="2591039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1" name="任意多边形: 形状 160"/>
            <p:cNvSpPr/>
            <p:nvPr/>
          </p:nvSpPr>
          <p:spPr>
            <a:xfrm>
              <a:off x="-6224626" y="4496777"/>
              <a:ext cx="6923755" cy="2698357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2" name="任意多边形: 形状 161"/>
            <p:cNvSpPr/>
            <p:nvPr/>
          </p:nvSpPr>
          <p:spPr>
            <a:xfrm>
              <a:off x="-6223308" y="4344852"/>
              <a:ext cx="6918916" cy="2805675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3" name="任意多边形: 形状 162"/>
            <p:cNvSpPr/>
            <p:nvPr/>
          </p:nvSpPr>
          <p:spPr>
            <a:xfrm>
              <a:off x="-6221987" y="4192927"/>
              <a:ext cx="6914079" cy="2912993"/>
            </a:xfrm>
            <a:custGeom>
              <a:avLst/>
              <a:gdLst>
                <a:gd name="connsiteX0" fmla="*/ 0 w 7001164"/>
                <a:gd name="connsiteY0" fmla="*/ 1307772 h 1307772"/>
                <a:gd name="connsiteX1" fmla="*/ 2983345 w 7001164"/>
                <a:gd name="connsiteY1" fmla="*/ 5444 h 1307772"/>
                <a:gd name="connsiteX2" fmla="*/ 7001164 w 7001164"/>
                <a:gd name="connsiteY2" fmla="*/ 845953 h 13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01164" h="1307772">
                  <a:moveTo>
                    <a:pt x="0" y="1307772"/>
                  </a:moveTo>
                  <a:cubicBezTo>
                    <a:pt x="908242" y="695093"/>
                    <a:pt x="1816484" y="82414"/>
                    <a:pt x="2983345" y="5444"/>
                  </a:cubicBezTo>
                  <a:cubicBezTo>
                    <a:pt x="4150206" y="-71526"/>
                    <a:pt x="6346922" y="690474"/>
                    <a:pt x="7001164" y="845953"/>
                  </a:cubicBezTo>
                </a:path>
              </a:pathLst>
            </a:custGeom>
            <a:noFill/>
            <a:ln w="31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</p:grpSp>
      <p:grpSp>
        <p:nvGrpSpPr>
          <p:cNvPr id="164" name="组合 163"/>
          <p:cNvGrpSpPr/>
          <p:nvPr/>
        </p:nvGrpSpPr>
        <p:grpSpPr>
          <a:xfrm rot="10228603">
            <a:off x="-575199" y="-1598128"/>
            <a:ext cx="13342397" cy="2876066"/>
            <a:chOff x="-664294" y="8063914"/>
            <a:chExt cx="13846628" cy="2876066"/>
          </a:xfrm>
        </p:grpSpPr>
        <p:sp>
          <p:nvSpPr>
            <p:cNvPr id="165" name="任意多边形: 形状 164"/>
            <p:cNvSpPr/>
            <p:nvPr/>
          </p:nvSpPr>
          <p:spPr>
            <a:xfrm>
              <a:off x="-664294" y="8063914"/>
              <a:ext cx="13846628" cy="132058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6" name="任意多边形: 形状 165"/>
            <p:cNvSpPr/>
            <p:nvPr/>
          </p:nvSpPr>
          <p:spPr>
            <a:xfrm rot="25866">
              <a:off x="-663316" y="8116546"/>
              <a:ext cx="13796259" cy="1334819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7" name="任意多边形: 形状 166"/>
            <p:cNvSpPr/>
            <p:nvPr/>
          </p:nvSpPr>
          <p:spPr>
            <a:xfrm rot="51731">
              <a:off x="-662441" y="8168796"/>
              <a:ext cx="13745891" cy="1349052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8" name="任意多边形: 形状 167"/>
            <p:cNvSpPr/>
            <p:nvPr/>
          </p:nvSpPr>
          <p:spPr>
            <a:xfrm rot="77597">
              <a:off x="-661668" y="8220666"/>
              <a:ext cx="13695522" cy="136328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9" name="任意多边形: 形状 168"/>
            <p:cNvSpPr/>
            <p:nvPr/>
          </p:nvSpPr>
          <p:spPr>
            <a:xfrm rot="103463">
              <a:off x="-660985" y="8272153"/>
              <a:ext cx="13645153" cy="1377519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0" name="任意多边形: 形状 169"/>
            <p:cNvSpPr/>
            <p:nvPr/>
          </p:nvSpPr>
          <p:spPr>
            <a:xfrm rot="129328">
              <a:off x="-660394" y="8323257"/>
              <a:ext cx="13594784" cy="1391752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1" name="任意多边形: 形状 170"/>
            <p:cNvSpPr/>
            <p:nvPr/>
          </p:nvSpPr>
          <p:spPr>
            <a:xfrm rot="155194">
              <a:off x="-659887" y="8373976"/>
              <a:ext cx="13544417" cy="1405985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2" name="任意多边形: 形状 171"/>
            <p:cNvSpPr/>
            <p:nvPr/>
          </p:nvSpPr>
          <p:spPr>
            <a:xfrm rot="181060">
              <a:off x="-659465" y="8424310"/>
              <a:ext cx="13494048" cy="1420218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3" name="任意多边形: 形状 172"/>
            <p:cNvSpPr/>
            <p:nvPr/>
          </p:nvSpPr>
          <p:spPr>
            <a:xfrm rot="206925">
              <a:off x="-659115" y="8474257"/>
              <a:ext cx="13443679" cy="1434451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4" name="任意多边形: 形状 173"/>
            <p:cNvSpPr/>
            <p:nvPr/>
          </p:nvSpPr>
          <p:spPr>
            <a:xfrm rot="232791">
              <a:off x="-658840" y="8523817"/>
              <a:ext cx="13393311" cy="1448685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5" name="任意多边形: 形状 174"/>
            <p:cNvSpPr/>
            <p:nvPr/>
          </p:nvSpPr>
          <p:spPr>
            <a:xfrm rot="258657">
              <a:off x="-658632" y="8572990"/>
              <a:ext cx="13342942" cy="1462918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6" name="任意多边形: 形状 175"/>
            <p:cNvSpPr/>
            <p:nvPr/>
          </p:nvSpPr>
          <p:spPr>
            <a:xfrm rot="284522">
              <a:off x="-658490" y="8621773"/>
              <a:ext cx="13292573" cy="1477151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7" name="任意多边形: 形状 176"/>
            <p:cNvSpPr/>
            <p:nvPr/>
          </p:nvSpPr>
          <p:spPr>
            <a:xfrm rot="310388">
              <a:off x="-658406" y="8670167"/>
              <a:ext cx="13242204" cy="1491384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8" name="任意多边形: 形状 177"/>
            <p:cNvSpPr/>
            <p:nvPr/>
          </p:nvSpPr>
          <p:spPr>
            <a:xfrm rot="336254">
              <a:off x="-658376" y="8718170"/>
              <a:ext cx="13191837" cy="1505617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9" name="任意多边形: 形状 178"/>
            <p:cNvSpPr/>
            <p:nvPr/>
          </p:nvSpPr>
          <p:spPr>
            <a:xfrm rot="362119">
              <a:off x="-658398" y="8765782"/>
              <a:ext cx="13141468" cy="1519851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0" name="任意多边形: 形状 179"/>
            <p:cNvSpPr/>
            <p:nvPr/>
          </p:nvSpPr>
          <p:spPr>
            <a:xfrm rot="387985">
              <a:off x="-658465" y="8813003"/>
              <a:ext cx="13091099" cy="1534084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1" name="任意多边形: 形状 180"/>
            <p:cNvSpPr/>
            <p:nvPr/>
          </p:nvSpPr>
          <p:spPr>
            <a:xfrm rot="413850">
              <a:off x="-658575" y="8859832"/>
              <a:ext cx="13040731" cy="1548317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2" name="任意多边形: 形状 181"/>
            <p:cNvSpPr/>
            <p:nvPr/>
          </p:nvSpPr>
          <p:spPr>
            <a:xfrm rot="439716">
              <a:off x="-658723" y="8906267"/>
              <a:ext cx="12990362" cy="1562550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3" name="任意多边形: 形状 182"/>
            <p:cNvSpPr/>
            <p:nvPr/>
          </p:nvSpPr>
          <p:spPr>
            <a:xfrm rot="465582">
              <a:off x="-658902" y="8952310"/>
              <a:ext cx="12939993" cy="1576783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4" name="任意多边形: 形状 183"/>
            <p:cNvSpPr/>
            <p:nvPr/>
          </p:nvSpPr>
          <p:spPr>
            <a:xfrm rot="491447">
              <a:off x="-659110" y="8997958"/>
              <a:ext cx="12889625" cy="1591017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5" name="任意多边形: 形状 184"/>
            <p:cNvSpPr/>
            <p:nvPr/>
          </p:nvSpPr>
          <p:spPr>
            <a:xfrm rot="517313">
              <a:off x="-659343" y="9043213"/>
              <a:ext cx="12839257" cy="1605250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6" name="任意多边形: 形状 185"/>
            <p:cNvSpPr/>
            <p:nvPr/>
          </p:nvSpPr>
          <p:spPr>
            <a:xfrm rot="543179">
              <a:off x="-659596" y="9088072"/>
              <a:ext cx="12788888" cy="1619483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7" name="任意多边形: 形状 186"/>
            <p:cNvSpPr/>
            <p:nvPr/>
          </p:nvSpPr>
          <p:spPr>
            <a:xfrm rot="569044">
              <a:off x="-659863" y="9132539"/>
              <a:ext cx="12738519" cy="163371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8" name="任意多边形: 形状 187"/>
            <p:cNvSpPr/>
            <p:nvPr/>
          </p:nvSpPr>
          <p:spPr>
            <a:xfrm rot="594910">
              <a:off x="-660141" y="9176609"/>
              <a:ext cx="12688150" cy="1647949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9" name="任意多边形: 形状 188"/>
            <p:cNvSpPr/>
            <p:nvPr/>
          </p:nvSpPr>
          <p:spPr>
            <a:xfrm rot="620776">
              <a:off x="-660427" y="9220284"/>
              <a:ext cx="12637782" cy="1662183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90" name="任意多边形: 形状 189"/>
            <p:cNvSpPr/>
            <p:nvPr/>
          </p:nvSpPr>
          <p:spPr>
            <a:xfrm rot="646641">
              <a:off x="-660713" y="9263564"/>
              <a:ext cx="12587413" cy="1676416"/>
            </a:xfrm>
            <a:custGeom>
              <a:avLst/>
              <a:gdLst>
                <a:gd name="connsiteX0" fmla="*/ 0 w 13483771"/>
                <a:gd name="connsiteY0" fmla="*/ 1220444 h 2170125"/>
                <a:gd name="connsiteX1" fmla="*/ 72571 w 13483771"/>
                <a:gd name="connsiteY1" fmla="*/ 1191415 h 2170125"/>
                <a:gd name="connsiteX2" fmla="*/ 3004457 w 13483771"/>
                <a:gd name="connsiteY2" fmla="*/ 15758 h 2170125"/>
                <a:gd name="connsiteX3" fmla="*/ 6545943 w 13483771"/>
                <a:gd name="connsiteY3" fmla="*/ 2163872 h 2170125"/>
                <a:gd name="connsiteX4" fmla="*/ 9739086 w 13483771"/>
                <a:gd name="connsiteY4" fmla="*/ 668901 h 2170125"/>
                <a:gd name="connsiteX5" fmla="*/ 13483771 w 13483771"/>
                <a:gd name="connsiteY5" fmla="*/ 610844 h 2170125"/>
                <a:gd name="connsiteX0-1" fmla="*/ 0 w 13483771"/>
                <a:gd name="connsiteY0-2" fmla="*/ 1840608 h 2805345"/>
                <a:gd name="connsiteX1-3" fmla="*/ 72571 w 13483771"/>
                <a:gd name="connsiteY1-4" fmla="*/ 1811579 h 2805345"/>
                <a:gd name="connsiteX2-5" fmla="*/ 2975428 w 13483771"/>
                <a:gd name="connsiteY2-6" fmla="*/ 10513 h 2805345"/>
                <a:gd name="connsiteX3-7" fmla="*/ 6545943 w 13483771"/>
                <a:gd name="connsiteY3-8" fmla="*/ 2784036 h 2805345"/>
                <a:gd name="connsiteX4-9" fmla="*/ 9739086 w 13483771"/>
                <a:gd name="connsiteY4-10" fmla="*/ 1289065 h 2805345"/>
                <a:gd name="connsiteX5-11" fmla="*/ 13483771 w 13483771"/>
                <a:gd name="connsiteY5-12" fmla="*/ 1231008 h 2805345"/>
                <a:gd name="connsiteX0-13" fmla="*/ 0 w 13483771"/>
                <a:gd name="connsiteY0-14" fmla="*/ 1831573 h 2184419"/>
                <a:gd name="connsiteX1-15" fmla="*/ 72571 w 13483771"/>
                <a:gd name="connsiteY1-16" fmla="*/ 1802544 h 2184419"/>
                <a:gd name="connsiteX2-17" fmla="*/ 2975428 w 13483771"/>
                <a:gd name="connsiteY2-18" fmla="*/ 1478 h 2184419"/>
                <a:gd name="connsiteX3-19" fmla="*/ 6168572 w 13483771"/>
                <a:gd name="connsiteY3-20" fmla="*/ 2149589 h 2184419"/>
                <a:gd name="connsiteX4-21" fmla="*/ 9739086 w 13483771"/>
                <a:gd name="connsiteY4-22" fmla="*/ 1280030 h 2184419"/>
                <a:gd name="connsiteX5-23" fmla="*/ 13483771 w 13483771"/>
                <a:gd name="connsiteY5-24" fmla="*/ 1221973 h 2184419"/>
                <a:gd name="connsiteX0-25" fmla="*/ 0 w 13483771"/>
                <a:gd name="connsiteY0-26" fmla="*/ 1831573 h 2151638"/>
                <a:gd name="connsiteX1-27" fmla="*/ 72571 w 13483771"/>
                <a:gd name="connsiteY1-28" fmla="*/ 1802544 h 2151638"/>
                <a:gd name="connsiteX2-29" fmla="*/ 2975428 w 13483771"/>
                <a:gd name="connsiteY2-30" fmla="*/ 1478 h 2151638"/>
                <a:gd name="connsiteX3-31" fmla="*/ 6168572 w 13483771"/>
                <a:gd name="connsiteY3-32" fmla="*/ 2149589 h 2151638"/>
                <a:gd name="connsiteX4-33" fmla="*/ 9681029 w 13483771"/>
                <a:gd name="connsiteY4-34" fmla="*/ 398770 h 2151638"/>
                <a:gd name="connsiteX5-35" fmla="*/ 13483771 w 13483771"/>
                <a:gd name="connsiteY5-36" fmla="*/ 1221973 h 2151638"/>
                <a:gd name="connsiteX0-37" fmla="*/ 0 w 13846628"/>
                <a:gd name="connsiteY0-38" fmla="*/ 1831573 h 2586505"/>
                <a:gd name="connsiteX1-39" fmla="*/ 72571 w 13846628"/>
                <a:gd name="connsiteY1-40" fmla="*/ 1802544 h 2586505"/>
                <a:gd name="connsiteX2-41" fmla="*/ 2975428 w 13846628"/>
                <a:gd name="connsiteY2-42" fmla="*/ 1478 h 2586505"/>
                <a:gd name="connsiteX3-43" fmla="*/ 6168572 w 13846628"/>
                <a:gd name="connsiteY3-44" fmla="*/ 2149589 h 2586505"/>
                <a:gd name="connsiteX4-45" fmla="*/ 9681029 w 13846628"/>
                <a:gd name="connsiteY4-46" fmla="*/ 398770 h 2586505"/>
                <a:gd name="connsiteX5-47" fmla="*/ 13846628 w 13846628"/>
                <a:gd name="connsiteY5-48" fmla="*/ 2586505 h 2586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846628" h="2586505">
                  <a:moveTo>
                    <a:pt x="0" y="1831573"/>
                  </a:moveTo>
                  <a:lnTo>
                    <a:pt x="72571" y="1802544"/>
                  </a:lnTo>
                  <a:cubicBezTo>
                    <a:pt x="573314" y="1601763"/>
                    <a:pt x="1959428" y="-56363"/>
                    <a:pt x="2975428" y="1478"/>
                  </a:cubicBezTo>
                  <a:cubicBezTo>
                    <a:pt x="3991428" y="59319"/>
                    <a:pt x="5050972" y="2083374"/>
                    <a:pt x="6168572" y="2149589"/>
                  </a:cubicBezTo>
                  <a:cubicBezTo>
                    <a:pt x="7286172" y="2215804"/>
                    <a:pt x="8524724" y="657608"/>
                    <a:pt x="9681029" y="398770"/>
                  </a:cubicBezTo>
                  <a:cubicBezTo>
                    <a:pt x="10837334" y="139932"/>
                    <a:pt x="13239447" y="2564734"/>
                    <a:pt x="13846628" y="2586505"/>
                  </a:cubicBezTo>
                </a:path>
              </a:pathLst>
            </a:custGeom>
            <a:noFill/>
            <a:ln w="3175" cap="flat" cmpd="sng" algn="ctr"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2">
                      <a:alpha val="20000"/>
                    </a:scheme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</p:grpSp>
      <p:pic>
        <p:nvPicPr>
          <p:cNvPr id="133" name="图片 13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767147">
            <a:off x="17963" y="5608069"/>
            <a:ext cx="1292868" cy="1470070"/>
          </a:xfrm>
          <a:prstGeom prst="rect">
            <a:avLst/>
          </a:prstGeom>
        </p:spPr>
      </p:pic>
      <p:pic>
        <p:nvPicPr>
          <p:cNvPr id="137" name="图片 136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809335">
            <a:off x="627783" y="1060256"/>
            <a:ext cx="769090" cy="874501"/>
          </a:xfrm>
          <a:prstGeom prst="rect">
            <a:avLst/>
          </a:prstGeom>
        </p:spPr>
      </p:pic>
      <p:pic>
        <p:nvPicPr>
          <p:cNvPr id="136" name="图片 135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2238375" y="3676045"/>
            <a:ext cx="720733" cy="819516"/>
          </a:xfrm>
          <a:prstGeom prst="rect">
            <a:avLst/>
          </a:prstGeom>
        </p:spPr>
      </p:pic>
      <p:pic>
        <p:nvPicPr>
          <p:cNvPr id="141" name="图片 140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530254">
            <a:off x="11138747" y="2187811"/>
            <a:ext cx="1413004" cy="160666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42" name="图片 14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806310">
            <a:off x="10310666" y="5901357"/>
            <a:ext cx="769090" cy="874501"/>
          </a:xfrm>
          <a:prstGeom prst="rect">
            <a:avLst/>
          </a:prstGeom>
        </p:spPr>
      </p:pic>
      <p:sp>
        <p:nvSpPr>
          <p:cNvPr id="5" name="图片占位符 4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2" name="组合 1"/>
          <p:cNvGrpSpPr/>
          <p:nvPr/>
        </p:nvGrpSpPr>
        <p:grpSpPr>
          <a:xfrm>
            <a:off x="1282607" y="2356782"/>
            <a:ext cx="4506362" cy="2063608"/>
            <a:chOff x="996041" y="1702619"/>
            <a:chExt cx="4506362" cy="2063608"/>
          </a:xfrm>
        </p:grpSpPr>
        <p:sp>
          <p:nvSpPr>
            <p:cNvPr id="3" name="矩形 2"/>
            <p:cNvSpPr/>
            <p:nvPr/>
          </p:nvSpPr>
          <p:spPr>
            <a:xfrm>
              <a:off x="996041" y="1702619"/>
              <a:ext cx="450636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66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  <a:tileRect/>
                  </a:gradFill>
                  <a:effectLst>
                    <a:outerShdw blurRad="101600" dist="38100" dir="8100000" algn="tr" rotWithShape="0">
                      <a:prstClr val="black">
                        <a:alpha val="10000"/>
                      </a:prstClr>
                    </a:outerShdw>
                  </a:effectLst>
                  <a:latin typeface="+mj-ea"/>
                  <a:ea typeface="+mj-ea"/>
                </a:rPr>
                <a:t>感谢观看</a:t>
              </a:r>
              <a:r>
                <a:rPr lang="zh-CN" altLang="en-US" sz="66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  <a:tileRect/>
                  </a:gradFill>
                  <a:effectLst>
                    <a:outerShdw blurRad="101600" dist="38100" dir="8100000" algn="tr" rotWithShape="0">
                      <a:prstClr val="black">
                        <a:alpha val="10000"/>
                      </a:prstClr>
                    </a:outerShdw>
                  </a:effectLst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！</a:t>
              </a:r>
              <a:endParaRPr lang="zh-CN" altLang="en-US" sz="66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101600" dist="38100" dir="8100000" algn="tr" rotWithShape="0">
                    <a:prstClr val="black">
                      <a:alpha val="10000"/>
                    </a:prstClr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 flipH="1">
              <a:off x="1125517" y="3002604"/>
              <a:ext cx="3455188" cy="0"/>
            </a:xfrm>
            <a:prstGeom prst="line">
              <a:avLst/>
            </a:prstGeom>
            <a:ln w="1905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组合 5"/>
            <p:cNvGrpSpPr/>
            <p:nvPr/>
          </p:nvGrpSpPr>
          <p:grpSpPr>
            <a:xfrm>
              <a:off x="1125517" y="3367447"/>
              <a:ext cx="2492203" cy="398780"/>
              <a:chOff x="1012406" y="3360105"/>
              <a:chExt cx="2492203" cy="398780"/>
            </a:xfrm>
          </p:grpSpPr>
          <p:sp>
            <p:nvSpPr>
              <p:cNvPr id="7" name="矩形: 圆角 6"/>
              <p:cNvSpPr/>
              <p:nvPr/>
            </p:nvSpPr>
            <p:spPr>
              <a:xfrm>
                <a:off x="1012406" y="3366171"/>
                <a:ext cx="2492203" cy="38797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ln w="19050">
                <a:noFill/>
              </a:ln>
              <a:effectLst>
                <a:outerShdw blurRad="101600" dist="38100" dir="8100000" sx="101000" sy="101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1273767" y="3360105"/>
                <a:ext cx="1969481" cy="398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dirty="0">
                    <a:solidFill>
                      <a:prstClr val="white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汇报人：马涛</a:t>
                </a:r>
                <a:endParaRPr lang="en-US" altLang="zh-CN" sz="200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806310">
            <a:off x="4537722" y="5054086"/>
            <a:ext cx="769090" cy="8745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809335">
            <a:off x="780183" y="1212656"/>
            <a:ext cx="769090" cy="8745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03580" y="1960880"/>
            <a:ext cx="1699260" cy="368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2400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一</a:t>
            </a:r>
            <a:r>
              <a:rPr lang="en-US" altLang="zh-CN" sz="2400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·</a:t>
            </a:r>
            <a:r>
              <a:rPr lang="zh-CN" altLang="en-US" sz="2400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月度</a:t>
            </a:r>
            <a:r>
              <a:rPr lang="zh-CN" altLang="en-US" sz="2400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回顾</a:t>
            </a:r>
            <a:endParaRPr lang="zh-CN" altLang="en-US" sz="2400" dirty="0" smtClean="0">
              <a:solidFill>
                <a:schemeClr val="tx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03580" y="4079240"/>
            <a:ext cx="3422015" cy="3689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l"/>
            <a:r>
              <a:rPr lang="en-US" altLang="zh-CN" sz="2400" dirty="0" smtClean="0"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            </a:t>
            </a:r>
            <a:r>
              <a:rPr lang="zh-CN" altLang="en-US" sz="2400" dirty="0" smtClean="0"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三</a:t>
            </a:r>
            <a:r>
              <a:rPr lang="en-US" altLang="zh-CN" sz="2400" dirty="0" smtClean="0"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·</a:t>
            </a:r>
            <a:r>
              <a:rPr lang="zh-CN" altLang="en-US" sz="2400" dirty="0" smtClean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sym typeface="+mn-ea"/>
              </a:rPr>
              <a:t>数据分析</a:t>
            </a:r>
            <a:endParaRPr lang="zh-CN" altLang="en-US" sz="2400" dirty="0" smtClean="0"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703580" y="3020060"/>
            <a:ext cx="2540000" cy="3689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l"/>
            <a:r>
              <a:rPr lang="en-US" altLang="zh-CN" sz="2400" dirty="0" smtClean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      </a:t>
            </a:r>
            <a:r>
              <a:rPr lang="zh-CN" altLang="en-US" sz="2400" dirty="0" smtClean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二</a:t>
            </a:r>
            <a:r>
              <a:rPr lang="en-US" altLang="zh-CN" sz="2400" dirty="0" smtClean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·</a:t>
            </a:r>
            <a:r>
              <a:rPr lang="zh-CN" altLang="en-U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sym typeface="+mn-ea"/>
              </a:rPr>
              <a:t>业绩概览</a:t>
            </a:r>
            <a:endParaRPr lang="zh-CN" altLang="en-US" sz="2400" dirty="0" smtClean="0"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703580" y="5278120"/>
            <a:ext cx="5069205" cy="3689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l"/>
            <a:r>
              <a:rPr lang="en-US" altLang="zh-CN" sz="2400" dirty="0" smtClean="0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                  </a:t>
            </a:r>
            <a:r>
              <a:rPr lang="zh-CN" altLang="en-US" sz="2400" dirty="0" smtClean="0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四</a:t>
            </a:r>
            <a:r>
              <a:rPr lang="en-US" altLang="zh-CN" sz="2400" dirty="0" smtClean="0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·</a:t>
            </a:r>
            <a:r>
              <a:rPr lang="zh-CN" altLang="en-US" sz="2400" dirty="0" smtClean="0"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sym typeface="+mn-ea"/>
              </a:rPr>
              <a:t>反思与规划</a:t>
            </a:r>
            <a:endParaRPr lang="zh-CN" altLang="en-US" sz="2400" dirty="0" smtClean="0"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5795" y="575310"/>
            <a:ext cx="6661150" cy="5537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l"/>
            <a:r>
              <a:rPr lang="en-US" altLang="zh-CN" sz="36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12</a:t>
            </a:r>
            <a:r>
              <a:rPr lang="zh-CN" altLang="en-US" sz="36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月中台月度报告</a:t>
            </a:r>
            <a:endParaRPr lang="zh-CN" altLang="en-US" sz="36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442085" y="6197600"/>
            <a:ext cx="5069205" cy="3689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l"/>
            <a:r>
              <a:rPr lang="en-US" altLang="zh-CN" sz="2400" dirty="0" smtClean="0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                  </a:t>
            </a:r>
            <a:r>
              <a:rPr lang="zh-CN" altLang="en-US" sz="2400" dirty="0" smtClean="0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五</a:t>
            </a:r>
            <a:r>
              <a:rPr lang="en-US" altLang="zh-CN" sz="2400" dirty="0" smtClean="0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·</a:t>
            </a:r>
            <a:r>
              <a:rPr lang="zh-CN" altLang="en-US" sz="2400" dirty="0" smtClean="0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下月</a:t>
            </a:r>
            <a:r>
              <a:rPr lang="zh-CN" altLang="en-US" sz="2400" dirty="0" smtClean="0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目标</a:t>
            </a:r>
            <a:endParaRPr lang="zh-CN" altLang="en-US" sz="2400" dirty="0" smtClean="0"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一</a:t>
            </a:r>
            <a:r>
              <a:rPr lang="en-US" altLang="zh-CN"/>
              <a:t>·</a:t>
            </a:r>
            <a:r>
              <a:rPr lang="zh-CN" altLang="en-US"/>
              <a:t>月度工作回顾</a:t>
            </a:r>
            <a:endParaRPr lang="zh-CN" altLang="en-US"/>
          </a:p>
        </p:txBody>
      </p:sp>
      <p:sp>
        <p:nvSpPr>
          <p:cNvPr id="313" name="矩形 312"/>
          <p:cNvSpPr/>
          <p:nvPr>
            <p:custDataLst>
              <p:tags r:id="rId2"/>
            </p:custDataLst>
          </p:nvPr>
        </p:nvSpPr>
        <p:spPr>
          <a:xfrm>
            <a:off x="9078806" y="3817660"/>
            <a:ext cx="1892610" cy="57918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朋友圈</a:t>
            </a:r>
            <a:r>
              <a:rPr lang="zh-CN" altLang="en-US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打造</a:t>
            </a:r>
            <a:endParaRPr lang="zh-CN" altLang="en-US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4" name="矩形 313"/>
          <p:cNvSpPr/>
          <p:nvPr>
            <p:custDataLst>
              <p:tags r:id="rId3"/>
            </p:custDataLst>
          </p:nvPr>
        </p:nvSpPr>
        <p:spPr>
          <a:xfrm>
            <a:off x="1079614" y="3802418"/>
            <a:ext cx="1892610" cy="57918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流量转化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5" name="矩形 314"/>
          <p:cNvSpPr/>
          <p:nvPr>
            <p:custDataLst>
              <p:tags r:id="rId4"/>
            </p:custDataLst>
          </p:nvPr>
        </p:nvSpPr>
        <p:spPr>
          <a:xfrm>
            <a:off x="1079614" y="4438589"/>
            <a:ext cx="1892610" cy="8667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承接合伙人流量及到店自然流转化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6" name="矩形 315"/>
          <p:cNvSpPr/>
          <p:nvPr>
            <p:custDataLst>
              <p:tags r:id="rId5"/>
            </p:custDataLst>
          </p:nvPr>
        </p:nvSpPr>
        <p:spPr>
          <a:xfrm>
            <a:off x="9078806" y="4444553"/>
            <a:ext cx="1892610" cy="8667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每天都更新，发布慕寇斯推荐，以及工程师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日常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7" name="矩形 316"/>
          <p:cNvSpPr/>
          <p:nvPr>
            <p:custDataLst>
              <p:tags r:id="rId6"/>
            </p:custDataLst>
          </p:nvPr>
        </p:nvSpPr>
        <p:spPr>
          <a:xfrm>
            <a:off x="3121989" y="2288860"/>
            <a:ext cx="1892610" cy="57918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话术更新</a:t>
            </a:r>
            <a:endParaRPr lang="zh-CN" altLang="en-US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8" name="矩形 317"/>
          <p:cNvSpPr/>
          <p:nvPr>
            <p:custDataLst>
              <p:tags r:id="rId7"/>
            </p:custDataLst>
          </p:nvPr>
        </p:nvSpPr>
        <p:spPr>
          <a:xfrm>
            <a:off x="3200094" y="2868517"/>
            <a:ext cx="1892610" cy="8667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l" fontAlgn="ctr">
              <a:lnSpc>
                <a:spcPct val="150000"/>
              </a:lnSpc>
              <a:spcAft>
                <a:spcPts val="0"/>
              </a:spcAft>
            </a:pPr>
            <a:r>
              <a:rPr lang="zh-CN" altLang="en-US" sz="1400">
                <a:solidFill>
                  <a:schemeClr val="tx1"/>
                </a:solidFill>
                <a:sym typeface="+mn-ea"/>
              </a:rPr>
              <a:t>对现有话术做了更新，并内训了，慕寇斯，电子听诊器，高流量</a:t>
            </a:r>
            <a:r>
              <a:rPr lang="en-US" altLang="zh-CN" sz="1400">
                <a:solidFill>
                  <a:schemeClr val="tx1"/>
                </a:solidFill>
                <a:sym typeface="+mn-ea"/>
              </a:rPr>
              <a:t>50B</a:t>
            </a:r>
            <a:endParaRPr lang="en-US" altLang="zh-CN" sz="140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319" name="肘形连接符 318"/>
          <p:cNvCxnSpPr/>
          <p:nvPr>
            <p:custDataLst>
              <p:tags r:id="rId8"/>
            </p:custDataLst>
          </p:nvPr>
        </p:nvCxnSpPr>
        <p:spPr>
          <a:xfrm rot="16200000">
            <a:off x="7837609" y="4936261"/>
            <a:ext cx="1532113" cy="418813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0" name="椭圆 319"/>
          <p:cNvSpPr>
            <a:spLocks noChangeAspect="1"/>
          </p:cNvSpPr>
          <p:nvPr>
            <p:custDataLst>
              <p:tags r:id="rId9"/>
            </p:custDataLst>
          </p:nvPr>
        </p:nvSpPr>
        <p:spPr>
          <a:xfrm flipH="1">
            <a:off x="8813072" y="4341838"/>
            <a:ext cx="74220" cy="74883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2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321" name="肘形连接符 320"/>
          <p:cNvCxnSpPr/>
          <p:nvPr>
            <p:custDataLst>
              <p:tags r:id="rId10"/>
            </p:custDataLst>
          </p:nvPr>
        </p:nvCxnSpPr>
        <p:spPr>
          <a:xfrm>
            <a:off x="3219403" y="4379611"/>
            <a:ext cx="479779" cy="1412168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2" name="椭圆 321"/>
          <p:cNvSpPr>
            <a:spLocks noChangeAspect="1"/>
          </p:cNvSpPr>
          <p:nvPr>
            <p:custDataLst>
              <p:tags r:id="rId11"/>
            </p:custDataLst>
          </p:nvPr>
        </p:nvSpPr>
        <p:spPr>
          <a:xfrm>
            <a:off x="3144520" y="4341838"/>
            <a:ext cx="74883" cy="74883"/>
          </a:xfrm>
          <a:prstGeom prst="ellipse">
            <a:avLst/>
          </a:prstGeom>
          <a:solidFill>
            <a:schemeClr val="accent1"/>
          </a:solidFill>
          <a:ln w="53975">
            <a:solidFill>
              <a:schemeClr val="accent1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323" name="肘形连接符 322"/>
          <p:cNvCxnSpPr/>
          <p:nvPr>
            <p:custDataLst>
              <p:tags r:id="rId12"/>
            </p:custDataLst>
          </p:nvPr>
        </p:nvCxnSpPr>
        <p:spPr>
          <a:xfrm>
            <a:off x="5167678" y="2856776"/>
            <a:ext cx="318748" cy="1669287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4" name="肘形连接符 323"/>
          <p:cNvCxnSpPr/>
          <p:nvPr>
            <p:custDataLst>
              <p:tags r:id="rId13"/>
            </p:custDataLst>
          </p:nvPr>
        </p:nvCxnSpPr>
        <p:spPr>
          <a:xfrm rot="16200000">
            <a:off x="5876744" y="3533371"/>
            <a:ext cx="1793208" cy="363810"/>
          </a:xfrm>
          <a:prstGeom prst="bentConnector3">
            <a:avLst>
              <a:gd name="adj1" fmla="val 98355"/>
            </a:avLst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5" name="任意多边形 324"/>
          <p:cNvSpPr/>
          <p:nvPr>
            <p:custDataLst>
              <p:tags r:id="rId14"/>
            </p:custDataLst>
          </p:nvPr>
        </p:nvSpPr>
        <p:spPr>
          <a:xfrm>
            <a:off x="3171690" y="4879271"/>
            <a:ext cx="2161657" cy="180447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974" h="3317">
                <a:moveTo>
                  <a:pt x="1415" y="0"/>
                </a:moveTo>
                <a:lnTo>
                  <a:pt x="3974" y="2560"/>
                </a:lnTo>
                <a:lnTo>
                  <a:pt x="3968" y="2567"/>
                </a:lnTo>
                <a:cubicBezTo>
                  <a:pt x="3800" y="2777"/>
                  <a:pt x="3682" y="3028"/>
                  <a:pt x="3632" y="3303"/>
                </a:cubicBezTo>
                <a:lnTo>
                  <a:pt x="3630" y="3317"/>
                </a:lnTo>
                <a:lnTo>
                  <a:pt x="0" y="3317"/>
                </a:lnTo>
                <a:lnTo>
                  <a:pt x="3" y="3256"/>
                </a:lnTo>
                <a:cubicBezTo>
                  <a:pt x="82" y="2013"/>
                  <a:pt x="593" y="887"/>
                  <a:pt x="1388" y="28"/>
                </a:cubicBezTo>
                <a:lnTo>
                  <a:pt x="141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en-US"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26" name="任意多边形 325"/>
          <p:cNvSpPr/>
          <p:nvPr>
            <p:custDataLst>
              <p:tags r:id="rId15"/>
            </p:custDataLst>
          </p:nvPr>
        </p:nvSpPr>
        <p:spPr>
          <a:xfrm>
            <a:off x="6106030" y="3978028"/>
            <a:ext cx="1869416" cy="216165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36" h="3973">
                <a:moveTo>
                  <a:pt x="0" y="0"/>
                </a:moveTo>
                <a:lnTo>
                  <a:pt x="45" y="1"/>
                </a:lnTo>
                <a:cubicBezTo>
                  <a:pt x="1352" y="49"/>
                  <a:pt x="2536" y="574"/>
                  <a:pt x="3430" y="1407"/>
                </a:cubicBezTo>
                <a:lnTo>
                  <a:pt x="3436" y="1413"/>
                </a:lnTo>
                <a:lnTo>
                  <a:pt x="876" y="3973"/>
                </a:lnTo>
                <a:lnTo>
                  <a:pt x="874" y="3972"/>
                </a:lnTo>
                <a:cubicBezTo>
                  <a:pt x="639" y="3783"/>
                  <a:pt x="351" y="3658"/>
                  <a:pt x="36" y="3622"/>
                </a:cubicBezTo>
                <a:lnTo>
                  <a:pt x="0" y="361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en-US"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27" name="任意多边形 326"/>
          <p:cNvSpPr/>
          <p:nvPr>
            <p:custDataLst>
              <p:tags r:id="rId16"/>
            </p:custDataLst>
          </p:nvPr>
        </p:nvSpPr>
        <p:spPr>
          <a:xfrm>
            <a:off x="4056366" y="3978028"/>
            <a:ext cx="1886646" cy="217689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68" h="4001">
                <a:moveTo>
                  <a:pt x="3468" y="0"/>
                </a:moveTo>
                <a:lnTo>
                  <a:pt x="3468" y="3619"/>
                </a:lnTo>
                <a:lnTo>
                  <a:pt x="3432" y="3622"/>
                </a:lnTo>
                <a:cubicBezTo>
                  <a:pt x="3102" y="3660"/>
                  <a:pt x="2802" y="3795"/>
                  <a:pt x="2561" y="3998"/>
                </a:cubicBezTo>
                <a:lnTo>
                  <a:pt x="2558" y="4001"/>
                </a:lnTo>
                <a:lnTo>
                  <a:pt x="0" y="1443"/>
                </a:lnTo>
                <a:lnTo>
                  <a:pt x="18" y="1426"/>
                </a:lnTo>
                <a:cubicBezTo>
                  <a:pt x="914" y="582"/>
                  <a:pt x="2106" y="49"/>
                  <a:pt x="3423" y="1"/>
                </a:cubicBezTo>
                <a:lnTo>
                  <a:pt x="3468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80000"/>
                  <a:lumOff val="2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28" name="任意多边形 327"/>
          <p:cNvSpPr/>
          <p:nvPr>
            <p:custDataLst>
              <p:tags r:id="rId17"/>
            </p:custDataLst>
          </p:nvPr>
        </p:nvSpPr>
        <p:spPr>
          <a:xfrm>
            <a:off x="6700453" y="4862041"/>
            <a:ext cx="2176899" cy="1821703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02" h="3348">
                <a:moveTo>
                  <a:pt x="2558" y="0"/>
                </a:moveTo>
                <a:lnTo>
                  <a:pt x="2589" y="33"/>
                </a:lnTo>
                <a:cubicBezTo>
                  <a:pt x="3398" y="896"/>
                  <a:pt x="3919" y="2032"/>
                  <a:pt x="3999" y="3287"/>
                </a:cubicBezTo>
                <a:lnTo>
                  <a:pt x="4002" y="3348"/>
                </a:lnTo>
                <a:lnTo>
                  <a:pt x="372" y="3348"/>
                </a:lnTo>
                <a:lnTo>
                  <a:pt x="370" y="3335"/>
                </a:lnTo>
                <a:cubicBezTo>
                  <a:pt x="318" y="3048"/>
                  <a:pt x="193" y="2787"/>
                  <a:pt x="13" y="2573"/>
                </a:cubicBezTo>
                <a:lnTo>
                  <a:pt x="0" y="2558"/>
                </a:lnTo>
                <a:lnTo>
                  <a:pt x="2558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80000"/>
                  <a:lumOff val="2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29" name="椭圆 328"/>
          <p:cNvSpPr>
            <a:spLocks noChangeAspect="1"/>
          </p:cNvSpPr>
          <p:nvPr>
            <p:custDataLst>
              <p:tags r:id="rId18"/>
            </p:custDataLst>
          </p:nvPr>
        </p:nvSpPr>
        <p:spPr>
          <a:xfrm>
            <a:off x="5092795" y="2819003"/>
            <a:ext cx="74883" cy="74883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2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30" name="椭圆 329"/>
          <p:cNvSpPr>
            <a:spLocks noChangeAspect="1"/>
          </p:cNvSpPr>
          <p:nvPr>
            <p:custDataLst>
              <p:tags r:id="rId19"/>
            </p:custDataLst>
          </p:nvPr>
        </p:nvSpPr>
        <p:spPr>
          <a:xfrm flipH="1">
            <a:off x="6918474" y="2819003"/>
            <a:ext cx="74883" cy="74883"/>
          </a:xfrm>
          <a:prstGeom prst="ellipse">
            <a:avLst/>
          </a:prstGeom>
          <a:solidFill>
            <a:schemeClr val="accent1"/>
          </a:solidFill>
          <a:ln w="53975">
            <a:solidFill>
              <a:schemeClr val="accent1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331" name="图片 3" descr="/data/temp/6ea8818e-4167-11f0-b838-2e2435d92ac9.svg6ea8818e-4167-11f0-b838-2e2435d92ac9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/>
          <a:stretch>
            <a:fillRect/>
          </a:stretch>
        </p:blipFill>
        <p:spPr>
          <a:xfrm>
            <a:off x="5014599" y="4671189"/>
            <a:ext cx="375692" cy="375692"/>
          </a:xfrm>
          <a:prstGeom prst="rect">
            <a:avLst/>
          </a:prstGeom>
        </p:spPr>
      </p:pic>
      <p:sp>
        <p:nvSpPr>
          <p:cNvPr id="332" name="矩形 331"/>
          <p:cNvSpPr/>
          <p:nvPr>
            <p:custDataLst>
              <p:tags r:id="rId22"/>
            </p:custDataLst>
          </p:nvPr>
        </p:nvSpPr>
        <p:spPr>
          <a:xfrm>
            <a:off x="7186196" y="2301451"/>
            <a:ext cx="1892610" cy="57918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合伙人</a:t>
            </a: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流量复盘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3" name="矩形 332"/>
          <p:cNvSpPr/>
          <p:nvPr>
            <p:custDataLst>
              <p:tags r:id="rId23"/>
            </p:custDataLst>
          </p:nvPr>
        </p:nvSpPr>
        <p:spPr>
          <a:xfrm>
            <a:off x="7186196" y="2928345"/>
            <a:ext cx="1892610" cy="8667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l" fontAlgn="ctr">
              <a:lnSpc>
                <a:spcPct val="150000"/>
              </a:lnSpc>
              <a:spcAft>
                <a:spcPts val="0"/>
              </a:spcAft>
            </a:pPr>
            <a:r>
              <a:rPr lang="en-US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次复盘会，徐明杰流量分析，由飞鸿主讲，杨龙辅助。</a:t>
            </a:r>
            <a:br>
              <a:rPr lang="zh-CN" altLang="en-US" sz="1200">
                <a:sym typeface="+mn-ea"/>
              </a:rPr>
            </a:br>
            <a:r>
              <a:rPr lang="zh-CN" altLang="en-US" sz="1200">
                <a:sym typeface="+mn-ea"/>
              </a:rPr>
              <a:t>孙月行复盘，沟通流量回复及时性问题。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334" name="图片 4" descr="/data/temp/6ea88248-4167-11f0-b838-2e2435d92ac9.svg6ea88248-4167-11f0-b838-2e2435d92ac9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rcRect/>
          <a:stretch>
            <a:fillRect/>
          </a:stretch>
        </p:blipFill>
        <p:spPr>
          <a:xfrm>
            <a:off x="6650752" y="4634079"/>
            <a:ext cx="375692" cy="375692"/>
          </a:xfrm>
          <a:prstGeom prst="rect">
            <a:avLst/>
          </a:prstGeom>
        </p:spPr>
      </p:pic>
      <p:pic>
        <p:nvPicPr>
          <p:cNvPr id="335" name="图片 12" descr="/data/temp/6ea88133-4167-11f0-b838-2e2435d92ac9.svg6ea88133-4167-11f0-b838-2e2435d92ac9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rcRect/>
          <a:stretch>
            <a:fillRect/>
          </a:stretch>
        </p:blipFill>
        <p:spPr>
          <a:xfrm>
            <a:off x="3872141" y="5799731"/>
            <a:ext cx="375692" cy="375692"/>
          </a:xfrm>
          <a:prstGeom prst="rect">
            <a:avLst/>
          </a:prstGeom>
        </p:spPr>
      </p:pic>
      <p:pic>
        <p:nvPicPr>
          <p:cNvPr id="336" name="图片 16" descr="/data/temp/6ea88337-4167-11f0-b838-2e2435d92ac9.svg6ea88337-4167-11f0-b838-2e2435d92ac9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rcRect/>
          <a:stretch>
            <a:fillRect/>
          </a:stretch>
        </p:blipFill>
        <p:spPr>
          <a:xfrm>
            <a:off x="7832971" y="5793767"/>
            <a:ext cx="375692" cy="375692"/>
          </a:xfrm>
          <a:prstGeom prst="rect">
            <a:avLst/>
          </a:prstGeom>
        </p:spPr>
      </p:pic>
    </p:spTree>
    <p:custDataLst>
      <p:tags r:id="rId3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/>
          <p:nvPr>
            <p:custDataLst>
              <p:tags r:id="rId1"/>
            </p:custDataLst>
          </p:nvPr>
        </p:nvSpPr>
        <p:spPr>
          <a:xfrm>
            <a:off x="0" y="254002"/>
            <a:ext cx="12192528" cy="4870932"/>
          </a:xfrm>
          <a:custGeom>
            <a:avLst/>
            <a:gdLst>
              <a:gd name="connsiteX0" fmla="*/ 0 w 12192000"/>
              <a:gd name="connsiteY0" fmla="*/ 0 h 4810608"/>
              <a:gd name="connsiteX1" fmla="*/ 12192000 w 12192000"/>
              <a:gd name="connsiteY1" fmla="*/ 0 h 4810608"/>
              <a:gd name="connsiteX2" fmla="*/ 12192000 w 12192000"/>
              <a:gd name="connsiteY2" fmla="*/ 4810608 h 4810608"/>
              <a:gd name="connsiteX3" fmla="*/ 0 w 12192000"/>
              <a:gd name="connsiteY3" fmla="*/ 2985118 h 4810608"/>
              <a:gd name="connsiteX4" fmla="*/ 0 w 12192000"/>
              <a:gd name="connsiteY4" fmla="*/ 0 h 4810608"/>
              <a:gd name="connsiteX0-1" fmla="*/ 0 w 12192000"/>
              <a:gd name="connsiteY0-2" fmla="*/ 0 h 4861408"/>
              <a:gd name="connsiteX1-3" fmla="*/ 12192000 w 12192000"/>
              <a:gd name="connsiteY1-4" fmla="*/ 0 h 4861408"/>
              <a:gd name="connsiteX2-5" fmla="*/ 12179300 w 12192000"/>
              <a:gd name="connsiteY2-6" fmla="*/ 4861408 h 4861408"/>
              <a:gd name="connsiteX3-7" fmla="*/ 0 w 12192000"/>
              <a:gd name="connsiteY3-8" fmla="*/ 2985118 h 4861408"/>
              <a:gd name="connsiteX4-9" fmla="*/ 0 w 12192000"/>
              <a:gd name="connsiteY4-10" fmla="*/ 0 h 4861408"/>
              <a:gd name="connsiteX0-11" fmla="*/ 0 w 12196861"/>
              <a:gd name="connsiteY0-12" fmla="*/ 0 h 4866170"/>
              <a:gd name="connsiteX1-13" fmla="*/ 12192000 w 12196861"/>
              <a:gd name="connsiteY1-14" fmla="*/ 0 h 4866170"/>
              <a:gd name="connsiteX2-15" fmla="*/ 12195969 w 12196861"/>
              <a:gd name="connsiteY2-16" fmla="*/ 4866170 h 4866170"/>
              <a:gd name="connsiteX3-17" fmla="*/ 0 w 12196861"/>
              <a:gd name="connsiteY3-18" fmla="*/ 2985118 h 4866170"/>
              <a:gd name="connsiteX4-19" fmla="*/ 0 w 12196861"/>
              <a:gd name="connsiteY4-20" fmla="*/ 0 h 4866170"/>
              <a:gd name="connsiteX0-21" fmla="*/ 0 w 12192000"/>
              <a:gd name="connsiteY0-22" fmla="*/ 0 h 4868551"/>
              <a:gd name="connsiteX1-23" fmla="*/ 12192000 w 12192000"/>
              <a:gd name="connsiteY1-24" fmla="*/ 0 h 4868551"/>
              <a:gd name="connsiteX2-25" fmla="*/ 12188826 w 12192000"/>
              <a:gd name="connsiteY2-26" fmla="*/ 4868551 h 4868551"/>
              <a:gd name="connsiteX3-27" fmla="*/ 0 w 12192000"/>
              <a:gd name="connsiteY3-28" fmla="*/ 2985118 h 4868551"/>
              <a:gd name="connsiteX4-29" fmla="*/ 0 w 12192000"/>
              <a:gd name="connsiteY4-30" fmla="*/ 0 h 4868551"/>
              <a:gd name="connsiteX0-31" fmla="*/ 0 w 12192528"/>
              <a:gd name="connsiteY0-32" fmla="*/ 0 h 4870932"/>
              <a:gd name="connsiteX1-33" fmla="*/ 12192000 w 12192528"/>
              <a:gd name="connsiteY1-34" fmla="*/ 0 h 4870932"/>
              <a:gd name="connsiteX2-35" fmla="*/ 12191207 w 12192528"/>
              <a:gd name="connsiteY2-36" fmla="*/ 4870932 h 4870932"/>
              <a:gd name="connsiteX3-37" fmla="*/ 0 w 12192528"/>
              <a:gd name="connsiteY3-38" fmla="*/ 2985118 h 4870932"/>
              <a:gd name="connsiteX4-39" fmla="*/ 0 w 12192528"/>
              <a:gd name="connsiteY4-40" fmla="*/ 0 h 487093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528" h="4870932">
                <a:moveTo>
                  <a:pt x="0" y="0"/>
                </a:moveTo>
                <a:lnTo>
                  <a:pt x="12192000" y="0"/>
                </a:lnTo>
                <a:cubicBezTo>
                  <a:pt x="12187767" y="1620469"/>
                  <a:pt x="12195440" y="3250463"/>
                  <a:pt x="12191207" y="4870932"/>
                </a:cubicBezTo>
                <a:lnTo>
                  <a:pt x="0" y="29851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1"/>
          <p:cNvSpPr/>
          <p:nvPr>
            <p:custDataLst>
              <p:tags r:id="rId2"/>
            </p:custDataLst>
          </p:nvPr>
        </p:nvSpPr>
        <p:spPr>
          <a:xfrm>
            <a:off x="-1" y="0"/>
            <a:ext cx="12195175" cy="4749642"/>
          </a:xfrm>
          <a:custGeom>
            <a:avLst/>
            <a:gdLst>
              <a:gd name="connsiteX0" fmla="*/ 0 w 12192000"/>
              <a:gd name="connsiteY0" fmla="*/ 0 h 3147060"/>
              <a:gd name="connsiteX1" fmla="*/ 12192000 w 12192000"/>
              <a:gd name="connsiteY1" fmla="*/ 0 h 3147060"/>
              <a:gd name="connsiteX2" fmla="*/ 12192000 w 12192000"/>
              <a:gd name="connsiteY2" fmla="*/ 3147060 h 3147060"/>
              <a:gd name="connsiteX3" fmla="*/ 0 w 12192000"/>
              <a:gd name="connsiteY3" fmla="*/ 3147060 h 3147060"/>
              <a:gd name="connsiteX4" fmla="*/ 0 w 12192000"/>
              <a:gd name="connsiteY4" fmla="*/ 0 h 3147060"/>
              <a:gd name="connsiteX0-1" fmla="*/ 0 w 12204700"/>
              <a:gd name="connsiteY0-2" fmla="*/ 0 h 4747260"/>
              <a:gd name="connsiteX1-3" fmla="*/ 12192000 w 12204700"/>
              <a:gd name="connsiteY1-4" fmla="*/ 0 h 4747260"/>
              <a:gd name="connsiteX2-5" fmla="*/ 12204700 w 12204700"/>
              <a:gd name="connsiteY2-6" fmla="*/ 4747260 h 4747260"/>
              <a:gd name="connsiteX3-7" fmla="*/ 0 w 12204700"/>
              <a:gd name="connsiteY3-8" fmla="*/ 3147060 h 4747260"/>
              <a:gd name="connsiteX4-9" fmla="*/ 0 w 12204700"/>
              <a:gd name="connsiteY4-10" fmla="*/ 0 h 4747260"/>
              <a:gd name="connsiteX0-11" fmla="*/ 0 w 12195175"/>
              <a:gd name="connsiteY0-12" fmla="*/ 0 h 4749642"/>
              <a:gd name="connsiteX1-13" fmla="*/ 12192000 w 12195175"/>
              <a:gd name="connsiteY1-14" fmla="*/ 0 h 4749642"/>
              <a:gd name="connsiteX2-15" fmla="*/ 12195175 w 12195175"/>
              <a:gd name="connsiteY2-16" fmla="*/ 4749642 h 4749642"/>
              <a:gd name="connsiteX3-17" fmla="*/ 0 w 12195175"/>
              <a:gd name="connsiteY3-18" fmla="*/ 3147060 h 4749642"/>
              <a:gd name="connsiteX4-19" fmla="*/ 0 w 12195175"/>
              <a:gd name="connsiteY4-20" fmla="*/ 0 h 474964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5175" h="4749642">
                <a:moveTo>
                  <a:pt x="0" y="0"/>
                </a:moveTo>
                <a:lnTo>
                  <a:pt x="12192000" y="0"/>
                </a:lnTo>
                <a:cubicBezTo>
                  <a:pt x="12196233" y="1582420"/>
                  <a:pt x="12190942" y="3167222"/>
                  <a:pt x="12195175" y="4749642"/>
                </a:cubicBezTo>
                <a:lnTo>
                  <a:pt x="0" y="314706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5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36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>
            <p:custDataLst>
              <p:tags r:id="rId3"/>
            </p:custDataLst>
          </p:nvPr>
        </p:nvSpPr>
        <p:spPr>
          <a:xfrm>
            <a:off x="740410" y="2505710"/>
            <a:ext cx="10711815" cy="3782060"/>
          </a:xfrm>
          <a:prstGeom prst="roundRect">
            <a:avLst>
              <a:gd name="adj" fmla="val 1933"/>
            </a:avLst>
          </a:prstGeom>
          <a:solidFill>
            <a:schemeClr val="lt1">
              <a:lumMod val="100000"/>
            </a:schemeClr>
          </a:solidFill>
          <a:ln>
            <a:noFill/>
          </a:ln>
          <a:effectLst>
            <a:outerShdw blurRad="127000" dist="1270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>
                <a:solidFill>
                  <a:srgbClr val="FFFFFF"/>
                </a:solidFill>
              </a:rPr>
              <a:t>二</a:t>
            </a:r>
            <a:r>
              <a:rPr lang="en-US" altLang="zh-CN">
                <a:solidFill>
                  <a:srgbClr val="FFFFFF"/>
                </a:solidFill>
              </a:rPr>
              <a:t>·</a:t>
            </a:r>
            <a:r>
              <a:rPr lang="zh-CN" altLang="en-US">
                <a:solidFill>
                  <a:srgbClr val="FFFFFF"/>
                </a:solidFill>
              </a:rPr>
              <a:t>业绩概览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877440" y="1432469"/>
            <a:ext cx="10620000" cy="904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p>
            <a:pPr marL="0" indent="0">
              <a:lnSpc>
                <a:spcPct val="150000"/>
              </a:lnSpc>
              <a:buNone/>
            </a:pPr>
            <a:r>
              <a:rPr lang="zh-CN" altLang="en-US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十一月总成交台数</a:t>
            </a:r>
            <a:r>
              <a:rPr lang="en-US" altLang="zh-CN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185</a:t>
            </a:r>
            <a:r>
              <a:rPr lang="zh-CN" altLang="en-US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，其中睡眠呼吸机</a:t>
            </a:r>
            <a:r>
              <a:rPr lang="en-US" altLang="zh-CN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65</a:t>
            </a:r>
            <a:r>
              <a:rPr lang="zh-CN" altLang="en-US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，肺病呼吸机</a:t>
            </a:r>
            <a:r>
              <a:rPr lang="en-US" altLang="zh-CN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32</a:t>
            </a:r>
            <a:r>
              <a:rPr lang="zh-CN" altLang="en-US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，制氧机</a:t>
            </a:r>
            <a:r>
              <a:rPr lang="en-US" altLang="zh-CN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55</a:t>
            </a:r>
            <a:r>
              <a:rPr lang="zh-CN" altLang="en-US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，便携式制氧机</a:t>
            </a:r>
            <a:r>
              <a:rPr lang="en-US" altLang="zh-CN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3</a:t>
            </a:r>
            <a:r>
              <a:rPr lang="zh-CN" altLang="en-US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，助听器</a:t>
            </a:r>
            <a:r>
              <a:rPr lang="en-US" altLang="zh-CN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25</a:t>
            </a:r>
            <a:r>
              <a:rPr lang="zh-CN" altLang="en-US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台，气切机</a:t>
            </a:r>
            <a:r>
              <a:rPr lang="en-US" altLang="zh-CN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1</a:t>
            </a:r>
            <a:r>
              <a:rPr lang="zh-CN" altLang="en-US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，慕寇斯</a:t>
            </a:r>
            <a:r>
              <a:rPr lang="en-US" altLang="zh-CN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1</a:t>
            </a:r>
            <a:r>
              <a:rPr lang="zh-CN" altLang="en-US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盒，总承接流量</a:t>
            </a:r>
            <a:r>
              <a:rPr lang="en-US" altLang="zh-CN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376</a:t>
            </a:r>
            <a:r>
              <a:rPr lang="zh-CN" altLang="en-US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条，成交率</a:t>
            </a:r>
            <a:r>
              <a:rPr lang="en-US" altLang="zh-CN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49%</a:t>
            </a:r>
            <a:r>
              <a:rPr lang="zh-CN" altLang="en-US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。其中淘宝流量</a:t>
            </a:r>
            <a:r>
              <a:rPr lang="en-US" altLang="zh-CN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19</a:t>
            </a:r>
            <a:r>
              <a:rPr lang="zh-CN" altLang="en-US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条，成交</a:t>
            </a:r>
            <a:r>
              <a:rPr lang="en-US" altLang="zh-CN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2</a:t>
            </a:r>
            <a:r>
              <a:rPr lang="zh-CN" altLang="en-US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条，租赁</a:t>
            </a:r>
            <a:r>
              <a:rPr lang="en-US" altLang="zh-CN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1</a:t>
            </a:r>
            <a:r>
              <a:rPr lang="zh-CN" altLang="en-US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条。咸鱼租赁</a:t>
            </a:r>
            <a:r>
              <a:rPr lang="en-US" altLang="zh-CN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3</a:t>
            </a:r>
            <a:r>
              <a:rPr lang="zh-CN" altLang="en-US" sz="1600" kern="0" spc="0" dirty="0">
                <a:ln>
                  <a:noFill/>
                  <a:prstDash val="sysDot"/>
                </a:ln>
                <a:solidFill>
                  <a:schemeClr val="lt1"/>
                </a:solidFill>
                <a:latin typeface="+mn-ea"/>
                <a:ea typeface="+mn-ea"/>
                <a:sym typeface="+mn-ea"/>
              </a:rPr>
              <a:t>条。</a:t>
            </a:r>
            <a:endParaRPr lang="zh-CN" altLang="en-US" sz="1600" kern="0" spc="0" dirty="0">
              <a:ln>
                <a:noFill/>
                <a:prstDash val="sysDot"/>
              </a:ln>
              <a:solidFill>
                <a:schemeClr val="lt1"/>
              </a:solidFill>
              <a:latin typeface="+mn-ea"/>
              <a:ea typeface="+mn-ea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6"/>
            </p:custDataLst>
          </p:nvPr>
        </p:nvGraphicFramePr>
        <p:xfrm>
          <a:off x="739775" y="2505710"/>
          <a:ext cx="10349230" cy="3782060"/>
        </p:xfrm>
        <a:graphic>
          <a:graphicData uri="http://schemas.openxmlformats.org/drawingml/2006/table">
            <a:tbl>
              <a:tblPr firstCol="1" bandCol="1">
                <a:tableStyleId>{3D62A800-7D51-48E6-A448-42BBD41A0C78}</a:tableStyleId>
              </a:tblPr>
              <a:tblGrid>
                <a:gridCol w="2469515"/>
                <a:gridCol w="2768600"/>
                <a:gridCol w="2220595"/>
                <a:gridCol w="2890520"/>
              </a:tblGrid>
              <a:tr h="247015">
                <a:tc>
                  <a:txBody>
                    <a:bodyPr/>
                    <a:p>
                      <a:pPr algn="ctr" fontAlgn="ctr"/>
                      <a:r>
                        <a:rPr lang="zh-CN" altLang="en-US" sz="1400"/>
                        <a:t>机器类型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9</a:t>
                      </a:r>
                      <a:r>
                        <a:rPr lang="zh-CN" altLang="en-US" sz="1400"/>
                        <a:t>月数量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10</a:t>
                      </a:r>
                      <a:r>
                        <a:rPr lang="zh-CN" altLang="en-US" sz="1400"/>
                        <a:t>月数量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11</a:t>
                      </a:r>
                      <a:r>
                        <a:rPr lang="zh-CN" altLang="en-US" sz="1400"/>
                        <a:t>月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</a:tr>
              <a:tr h="353060">
                <a:tc>
                  <a:txBody>
                    <a:bodyPr/>
                    <a:p>
                      <a:pPr algn="ctr" fontAlgn="ctr"/>
                      <a:r>
                        <a:rPr lang="zh-CN" altLang="en-US" sz="1400"/>
                        <a:t>睡眠呼吸机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63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63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65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</a:tr>
              <a:tr h="353695">
                <a:tc>
                  <a:txBody>
                    <a:bodyPr/>
                    <a:p>
                      <a:pPr algn="ctr" fontAlgn="ctr"/>
                      <a:r>
                        <a:rPr lang="zh-CN" altLang="en-US" sz="1400"/>
                        <a:t>肺病呼吸机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36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29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32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</a:tr>
              <a:tr h="353695">
                <a:tc>
                  <a:txBody>
                    <a:bodyPr/>
                    <a:p>
                      <a:pPr algn="ctr" fontAlgn="ctr"/>
                      <a:r>
                        <a:rPr lang="zh-CN" altLang="en-US" sz="1400"/>
                        <a:t>制氧机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53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46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55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</a:tr>
              <a:tr h="353695">
                <a:tc>
                  <a:txBody>
                    <a:bodyPr/>
                    <a:p>
                      <a:pPr algn="ctr" fontAlgn="ctr"/>
                      <a:r>
                        <a:rPr lang="zh-CN" altLang="en-US" sz="1400"/>
                        <a:t>高流量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2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0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2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</a:tr>
              <a:tr h="352425">
                <a:tc>
                  <a:txBody>
                    <a:bodyPr/>
                    <a:p>
                      <a:pPr algn="ctr" fontAlgn="ctr"/>
                      <a:r>
                        <a:rPr lang="zh-CN" altLang="en-US" sz="1400"/>
                        <a:t>便携式制氧机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6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7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3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</a:tr>
              <a:tr h="353695">
                <a:tc>
                  <a:txBody>
                    <a:bodyPr/>
                    <a:p>
                      <a:pPr algn="ctr" fontAlgn="ctr"/>
                      <a:r>
                        <a:rPr lang="zh-CN" altLang="en-US" sz="1400"/>
                        <a:t>助听器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15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18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25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</a:tr>
              <a:tr h="354330">
                <a:tc>
                  <a:txBody>
                    <a:bodyPr/>
                    <a:p>
                      <a:pPr algn="ctr" fontAlgn="ctr"/>
                      <a:r>
                        <a:rPr lang="zh-CN" altLang="en-US" sz="1400"/>
                        <a:t>气切机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3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endParaRPr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1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</a:tr>
              <a:tr h="353695">
                <a:tc>
                  <a:txBody>
                    <a:bodyPr/>
                    <a:p>
                      <a:pPr algn="ctr" fontAlgn="ctr"/>
                      <a:r>
                        <a:rPr lang="zh-CN" altLang="en-US" sz="1400"/>
                        <a:t>雾化器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endParaRPr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endParaRPr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1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</a:tr>
              <a:tr h="353060">
                <a:tc>
                  <a:txBody>
                    <a:bodyPr/>
                    <a:p>
                      <a:pPr algn="ctr" fontAlgn="ctr"/>
                      <a:r>
                        <a:rPr lang="zh-CN" altLang="en-US" sz="1400"/>
                        <a:t>慕寇斯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endParaRPr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endParaRPr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1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</a:tr>
              <a:tr h="353695">
                <a:tc>
                  <a:txBody>
                    <a:bodyPr/>
                    <a:p>
                      <a:pPr algn="ctr" fontAlgn="ctr"/>
                      <a:r>
                        <a:rPr lang="zh-CN" altLang="en-US" sz="1400"/>
                        <a:t>总数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178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163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185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</a:tr>
            </a:tbl>
          </a:graphicData>
        </a:graphic>
      </p:graphicFrame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任意多边形: 形状 42"/>
          <p:cNvSpPr/>
          <p:nvPr>
            <p:custDataLst>
              <p:tags r:id="rId1"/>
            </p:custDataLst>
          </p:nvPr>
        </p:nvSpPr>
        <p:spPr>
          <a:xfrm>
            <a:off x="-130810" y="5564025"/>
            <a:ext cx="12192000" cy="1293976"/>
          </a:xfrm>
          <a:custGeom>
            <a:avLst/>
            <a:gdLst>
              <a:gd name="connsiteX0" fmla="*/ 6104009 w 12192000"/>
              <a:gd name="connsiteY0" fmla="*/ 0 h 1293976"/>
              <a:gd name="connsiteX1" fmla="*/ 11843664 w 12192000"/>
              <a:gd name="connsiteY1" fmla="*/ 221981 h 1293976"/>
              <a:gd name="connsiteX2" fmla="*/ 12192000 w 12192000"/>
              <a:gd name="connsiteY2" fmla="*/ 252317 h 1293976"/>
              <a:gd name="connsiteX3" fmla="*/ 12192000 w 12192000"/>
              <a:gd name="connsiteY3" fmla="*/ 1293976 h 1293976"/>
              <a:gd name="connsiteX4" fmla="*/ 0 w 12192000"/>
              <a:gd name="connsiteY4" fmla="*/ 1293976 h 1293976"/>
              <a:gd name="connsiteX5" fmla="*/ 0 w 12192000"/>
              <a:gd name="connsiteY5" fmla="*/ 253712 h 1293976"/>
              <a:gd name="connsiteX6" fmla="*/ 364355 w 12192000"/>
              <a:gd name="connsiteY6" fmla="*/ 221981 h 1293976"/>
              <a:gd name="connsiteX7" fmla="*/ 6104009 w 12192000"/>
              <a:gd name="connsiteY7" fmla="*/ 0 h 129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293976">
                <a:moveTo>
                  <a:pt x="6104009" y="0"/>
                </a:moveTo>
                <a:cubicBezTo>
                  <a:pt x="8160425" y="0"/>
                  <a:pt x="10107332" y="79722"/>
                  <a:pt x="11843664" y="221981"/>
                </a:cubicBezTo>
                <a:lnTo>
                  <a:pt x="12192000" y="252317"/>
                </a:lnTo>
                <a:lnTo>
                  <a:pt x="12192000" y="1293976"/>
                </a:lnTo>
                <a:lnTo>
                  <a:pt x="0" y="1293976"/>
                </a:lnTo>
                <a:lnTo>
                  <a:pt x="0" y="253712"/>
                </a:lnTo>
                <a:lnTo>
                  <a:pt x="364355" y="221981"/>
                </a:lnTo>
                <a:cubicBezTo>
                  <a:pt x="2100687" y="79722"/>
                  <a:pt x="4047594" y="0"/>
                  <a:pt x="610400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2000"/>
                </a:schemeClr>
              </a:gs>
              <a:gs pos="100000">
                <a:schemeClr val="accent1">
                  <a:alpha val="42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/>
              <a:t>  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7033895" y="39370"/>
            <a:ext cx="4537075" cy="3275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p>
            <a:pPr algn="l"/>
            <a:endParaRPr lang="en-US" altLang="zh-CN" dirty="0" smtClean="0"/>
          </a:p>
          <a:p>
            <a:pPr algn="l"/>
            <a:endParaRPr lang="en-US" altLang="zh-CN" dirty="0" smtClean="0"/>
          </a:p>
          <a:p>
            <a:pPr algn="l"/>
            <a:endParaRPr lang="en-US" altLang="zh-CN" dirty="0" smtClean="0"/>
          </a:p>
          <a:p>
            <a:pPr algn="l"/>
            <a:r>
              <a:rPr lang="en-US" altLang="zh-CN" dirty="0" smtClean="0"/>
              <a:t>11</a:t>
            </a:r>
            <a:r>
              <a:rPr lang="zh-CN" altLang="en-US" dirty="0" smtClean="0"/>
              <a:t>月门店自然流一共</a:t>
            </a:r>
            <a:r>
              <a:rPr lang="en-US" altLang="zh-CN" dirty="0" smtClean="0"/>
              <a:t>21</a:t>
            </a:r>
            <a:r>
              <a:rPr lang="zh-CN" altLang="en-US" dirty="0" smtClean="0"/>
              <a:t>个，其中成交了</a:t>
            </a:r>
            <a:r>
              <a:rPr lang="en-US" altLang="zh-CN" dirty="0" smtClean="0"/>
              <a:t>10</a:t>
            </a:r>
            <a:r>
              <a:rPr lang="zh-CN" altLang="en-US" dirty="0" smtClean="0"/>
              <a:t>台。</a:t>
            </a:r>
            <a:endParaRPr lang="zh-CN" altLang="en-US" dirty="0" smtClean="0"/>
          </a:p>
          <a:p>
            <a:pPr algn="l"/>
            <a:endParaRPr lang="zh-CN" altLang="en-US" dirty="0" smtClean="0"/>
          </a:p>
          <a:p>
            <a:pPr algn="l"/>
            <a:endParaRPr lang="zh-CN" altLang="en-US" dirty="0" smtClean="0"/>
          </a:p>
          <a:p>
            <a:pPr algn="l"/>
            <a:endParaRPr lang="zh-CN" altLang="en-US" dirty="0" smtClean="0"/>
          </a:p>
          <a:p>
            <a:pPr algn="l"/>
            <a:endParaRPr lang="zh-CN" altLang="en-US" dirty="0" smtClean="0"/>
          </a:p>
          <a:p>
            <a:pPr algn="l"/>
            <a:r>
              <a:rPr lang="en-US" altLang="zh-CN" dirty="0" smtClean="0">
                <a:sym typeface="+mn-ea"/>
              </a:rPr>
              <a:t>11</a:t>
            </a:r>
            <a:r>
              <a:rPr lang="zh-CN" altLang="en-US" dirty="0" smtClean="0">
                <a:sym typeface="+mn-ea"/>
              </a:rPr>
              <a:t>月一共有</a:t>
            </a:r>
            <a:r>
              <a:rPr lang="en-US" altLang="zh-CN" dirty="0" smtClean="0">
                <a:sym typeface="+mn-ea"/>
              </a:rPr>
              <a:t>3</a:t>
            </a:r>
            <a:r>
              <a:rPr lang="zh-CN" altLang="en-US" dirty="0" smtClean="0">
                <a:sym typeface="+mn-ea"/>
              </a:rPr>
              <a:t>组搭售，排除了肺病</a:t>
            </a:r>
            <a:r>
              <a:rPr lang="en-US" altLang="zh-CN" dirty="0" smtClean="0">
                <a:sym typeface="+mn-ea"/>
              </a:rPr>
              <a:t>+</a:t>
            </a:r>
            <a:r>
              <a:rPr lang="zh-CN" altLang="en-US" dirty="0" smtClean="0">
                <a:sym typeface="+mn-ea"/>
              </a:rPr>
              <a:t>制氧机的组合</a:t>
            </a:r>
            <a:endParaRPr lang="zh-CN" altLang="en-US" dirty="0" smtClean="0"/>
          </a:p>
          <a:p>
            <a:pPr algn="l"/>
            <a:endParaRPr lang="zh-CN" altLang="en-US" dirty="0" smtClean="0"/>
          </a:p>
          <a:p>
            <a:pPr algn="l"/>
            <a:r>
              <a:rPr lang="zh-CN" altLang="en-US" dirty="0" smtClean="0">
                <a:sym typeface="+mn-ea"/>
              </a:rPr>
              <a:t>慕寇斯，陈强通过朋友圈销售一盒。</a:t>
            </a:r>
            <a:endParaRPr lang="zh-CN" altLang="en-US" dirty="0" smtClean="0"/>
          </a:p>
          <a:p>
            <a:pPr algn="l"/>
            <a:endParaRPr lang="zh-CN" altLang="en-US" dirty="0" smtClean="0"/>
          </a:p>
          <a:p>
            <a:pPr algn="l"/>
            <a:endParaRPr lang="zh-CN" altLang="en-US" dirty="0" smtClean="0"/>
          </a:p>
          <a:p>
            <a:pPr algn="l"/>
            <a:endParaRPr lang="zh-CN" altLang="en-US" dirty="0" smtClean="0"/>
          </a:p>
          <a:p>
            <a:pPr algn="l"/>
            <a:endParaRPr lang="zh-CN" altLang="en-US" dirty="0" smtClean="0"/>
          </a:p>
          <a:p>
            <a:pPr algn="l"/>
            <a:endParaRPr lang="zh-CN" altLang="en-US" dirty="0" smtClean="0"/>
          </a:p>
          <a:p>
            <a:pPr algn="l"/>
            <a:endParaRPr lang="zh-CN" altLang="en-US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7033895" y="1659255"/>
            <a:ext cx="2447925" cy="2768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en-US" altLang="zh-CN" dirty="0" smtClean="0"/>
              <a:t>11</a:t>
            </a:r>
            <a:r>
              <a:rPr lang="zh-CN" altLang="en-US" dirty="0" smtClean="0"/>
              <a:t>月一共租赁了</a:t>
            </a:r>
            <a:r>
              <a:rPr lang="en-US" altLang="zh-CN" dirty="0" smtClean="0"/>
              <a:t>3</a:t>
            </a:r>
            <a:r>
              <a:rPr lang="zh-CN" altLang="en-US" dirty="0" smtClean="0"/>
              <a:t>台机器</a:t>
            </a:r>
            <a:endParaRPr lang="zh-CN" altLang="en-US" dirty="0" smtClean="0"/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1009650" y="39370"/>
          <a:ext cx="5375275" cy="4237355"/>
        </p:xfrm>
        <a:graphic>
          <a:graphicData uri="http://schemas.openxmlformats.org/drawingml/2006/table">
            <a:tbl>
              <a:tblPr/>
              <a:tblGrid>
                <a:gridCol w="1087120"/>
                <a:gridCol w="1087120"/>
                <a:gridCol w="1087120"/>
                <a:gridCol w="1026795"/>
                <a:gridCol w="1087120"/>
              </a:tblGrid>
              <a:tr h="34480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自然流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机型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流量来源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成交价格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高出战略价格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17716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杨龙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b30p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美团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7000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34480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双双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呼吸机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自然到店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疑似同行探店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17716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双双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呼吸机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美团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17716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双双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呼吸机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美团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17716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b25a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自然到店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6300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3300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17716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cpd60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自然到店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12000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5800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17716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b25a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自然到店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7200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17716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cpd60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自然到店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17716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呼吸机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自然到店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177800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许浈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vauto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自然到店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12800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2800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17716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许浈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b25a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自然到店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6500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3500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17716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许浈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mini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自然到店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17716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许浈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vauto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自然到店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17716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飞鸿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cpd60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自然到店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3800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17716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飞鸿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b20a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自然到店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3500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17716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飞鸿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呼吸机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自然到店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18097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飞鸿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mini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自然到店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17716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小五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cpd60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自然到店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8800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2600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17716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小五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vivo3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自然到店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28000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6700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17716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小五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安梦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自然到店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17716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小五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制氧机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自然到店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3"/>
            </p:custDataLst>
          </p:nvPr>
        </p:nvGraphicFramePr>
        <p:xfrm>
          <a:off x="1009650" y="4617085"/>
          <a:ext cx="5375275" cy="1615440"/>
        </p:xfrm>
        <a:graphic>
          <a:graphicData uri="http://schemas.openxmlformats.org/drawingml/2006/table">
            <a:tbl>
              <a:tblPr/>
              <a:tblGrid>
                <a:gridCol w="1075055"/>
                <a:gridCol w="1075055"/>
                <a:gridCol w="1075055"/>
                <a:gridCol w="1075055"/>
                <a:gridCol w="1075055"/>
              </a:tblGrid>
              <a:tr h="403860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租赁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机型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流量来源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天数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租金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403860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俊龙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b25a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咸鱼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299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403860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波涛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vauto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咸鱼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389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403860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俊龙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b25a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咸鱼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519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6894195" y="4548505"/>
          <a:ext cx="2863850" cy="1684020"/>
        </p:xfrm>
        <a:graphic>
          <a:graphicData uri="http://schemas.openxmlformats.org/drawingml/2006/table">
            <a:tbl>
              <a:tblPr/>
              <a:tblGrid>
                <a:gridCol w="1530350"/>
                <a:gridCol w="1333500"/>
              </a:tblGrid>
              <a:tr h="267335">
                <a:tc>
                  <a:txBody>
                    <a:bodyPr/>
                    <a:p>
                      <a:pPr algn="ctr" fontAlgn="ctr"/>
                      <a:r>
                        <a:rPr lang="en-US" altLang="zh-CN" sz="1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1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1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一个客户多台机器</a:t>
                      </a:r>
                      <a:endParaRPr lang="zh-CN" altLang="en-US" sz="1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 fontAlgn="ctr"/>
                      <a:r>
                        <a:rPr lang="zh-CN" altLang="en-US" sz="1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波涛</a:t>
                      </a:r>
                      <a:endParaRPr lang="zh-CN" altLang="en-US" sz="1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50c+x01</a:t>
                      </a:r>
                      <a:endParaRPr lang="en-US" altLang="zh-CN" sz="1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 fontAlgn="ctr"/>
                      <a:r>
                        <a:rPr lang="zh-CN" altLang="en-US" sz="1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小五</a:t>
                      </a:r>
                      <a:endParaRPr lang="zh-CN" altLang="en-US" sz="1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cpd60+611</a:t>
                      </a:r>
                      <a:endParaRPr lang="en-US" altLang="zh-CN" sz="1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 fontAlgn="ctr"/>
                      <a:r>
                        <a:rPr lang="zh-CN" altLang="en-US" sz="1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小五</a:t>
                      </a:r>
                      <a:endParaRPr lang="zh-CN" altLang="en-US" sz="1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b25a+509</a:t>
                      </a:r>
                      <a:endParaRPr lang="en-US" altLang="zh-CN" sz="1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</a:tbl>
          </a:graphicData>
        </a:graphic>
      </p:graphicFrame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任意多边形: 形状 42"/>
          <p:cNvSpPr/>
          <p:nvPr>
            <p:custDataLst>
              <p:tags r:id="rId1"/>
            </p:custDataLst>
          </p:nvPr>
        </p:nvSpPr>
        <p:spPr>
          <a:xfrm>
            <a:off x="0" y="5564025"/>
            <a:ext cx="12192000" cy="1293976"/>
          </a:xfrm>
          <a:custGeom>
            <a:avLst/>
            <a:gdLst>
              <a:gd name="connsiteX0" fmla="*/ 6104009 w 12192000"/>
              <a:gd name="connsiteY0" fmla="*/ 0 h 1293976"/>
              <a:gd name="connsiteX1" fmla="*/ 11843664 w 12192000"/>
              <a:gd name="connsiteY1" fmla="*/ 221981 h 1293976"/>
              <a:gd name="connsiteX2" fmla="*/ 12192000 w 12192000"/>
              <a:gd name="connsiteY2" fmla="*/ 252317 h 1293976"/>
              <a:gd name="connsiteX3" fmla="*/ 12192000 w 12192000"/>
              <a:gd name="connsiteY3" fmla="*/ 1293976 h 1293976"/>
              <a:gd name="connsiteX4" fmla="*/ 0 w 12192000"/>
              <a:gd name="connsiteY4" fmla="*/ 1293976 h 1293976"/>
              <a:gd name="connsiteX5" fmla="*/ 0 w 12192000"/>
              <a:gd name="connsiteY5" fmla="*/ 253712 h 1293976"/>
              <a:gd name="connsiteX6" fmla="*/ 364355 w 12192000"/>
              <a:gd name="connsiteY6" fmla="*/ 221981 h 1293976"/>
              <a:gd name="connsiteX7" fmla="*/ 6104009 w 12192000"/>
              <a:gd name="connsiteY7" fmla="*/ 0 h 129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293976">
                <a:moveTo>
                  <a:pt x="6104009" y="0"/>
                </a:moveTo>
                <a:cubicBezTo>
                  <a:pt x="8160425" y="0"/>
                  <a:pt x="10107332" y="79722"/>
                  <a:pt x="11843664" y="221981"/>
                </a:cubicBezTo>
                <a:lnTo>
                  <a:pt x="12192000" y="252317"/>
                </a:lnTo>
                <a:lnTo>
                  <a:pt x="12192000" y="1293976"/>
                </a:lnTo>
                <a:lnTo>
                  <a:pt x="0" y="1293976"/>
                </a:lnTo>
                <a:lnTo>
                  <a:pt x="0" y="253712"/>
                </a:lnTo>
                <a:lnTo>
                  <a:pt x="364355" y="221981"/>
                </a:lnTo>
                <a:cubicBezTo>
                  <a:pt x="2100687" y="79722"/>
                  <a:pt x="4047594" y="0"/>
                  <a:pt x="610400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2000"/>
                </a:schemeClr>
              </a:gs>
              <a:gs pos="100000">
                <a:schemeClr val="accent1">
                  <a:alpha val="42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0480"/>
            <a:ext cx="10515600" cy="1325563"/>
          </a:xfrm>
        </p:spPr>
        <p:txBody>
          <a:bodyPr/>
          <a:lstStyle/>
          <a:p>
            <a:r>
              <a:rPr lang="zh-CN" altLang="en-US" sz="3200"/>
              <a:t>三</a:t>
            </a:r>
            <a:r>
              <a:rPr lang="en-US" altLang="zh-CN" sz="3200"/>
              <a:t>·</a:t>
            </a:r>
            <a:r>
              <a:rPr lang="zh-CN" altLang="en-US" sz="3200"/>
              <a:t>各中台数据分析</a:t>
            </a:r>
            <a:endParaRPr lang="zh-CN" altLang="en-US" sz="3200"/>
          </a:p>
        </p:txBody>
      </p:sp>
      <p:sp>
        <p:nvSpPr>
          <p:cNvPr id="4" name="文本框 3"/>
          <p:cNvSpPr txBox="1"/>
          <p:nvPr/>
        </p:nvSpPr>
        <p:spPr>
          <a:xfrm>
            <a:off x="718820" y="3869055"/>
            <a:ext cx="10102850" cy="31089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l"/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我们把每个中台</a:t>
            </a: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月的实际情况与</a:t>
            </a: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月做了一个对比。红色为下降，绿色是提升。粉色是大致不变。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数据分析：</a:t>
            </a:r>
            <a:r>
              <a:rPr 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月，流量为</a:t>
            </a: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376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条，比</a:t>
            </a: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月多</a:t>
            </a: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41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条。每个人的成交率都有提升。是有明显进步的。我们可以看到中台小伙伴晚上都在回复消息，特别是济南的小伙伴，很积极的在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工作。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遇到问题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：目前有的合伙人，比如张一一，高阳，都开始有自己的门路去销售，拿货。并不是只跟我们合作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了。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949325" y="957580"/>
          <a:ext cx="4608830" cy="2796540"/>
        </p:xfrm>
        <a:graphic>
          <a:graphicData uri="http://schemas.openxmlformats.org/drawingml/2006/table">
            <a:tbl>
              <a:tblPr/>
              <a:tblGrid>
                <a:gridCol w="931545"/>
                <a:gridCol w="1192530"/>
                <a:gridCol w="964565"/>
                <a:gridCol w="814070"/>
                <a:gridCol w="706120"/>
              </a:tblGrid>
              <a:tr h="394335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中台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月承接流量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成交量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成交率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平均成交周期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  <a:tr h="266700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波涛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53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60.37%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1.3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67335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小五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65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38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58.46%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0.9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66700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飞鸿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57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29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50.87%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1.7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66700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许浈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18.18%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67335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陈强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50.00%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2.3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66700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刘延荣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58.33%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1.1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66700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双双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26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42.30%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1.8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67335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杨龙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36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33.33%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2.8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66700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丽丽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25.00%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/>
        </p:nvGraphicFramePr>
        <p:xfrm>
          <a:off x="5932805" y="920750"/>
          <a:ext cx="4818380" cy="2839085"/>
        </p:xfrm>
        <a:graphic>
          <a:graphicData uri="http://schemas.openxmlformats.org/drawingml/2006/table">
            <a:tbl>
              <a:tblPr/>
              <a:tblGrid>
                <a:gridCol w="973455"/>
                <a:gridCol w="1404620"/>
                <a:gridCol w="850900"/>
                <a:gridCol w="851535"/>
                <a:gridCol w="737870"/>
              </a:tblGrid>
              <a:tr h="400050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中台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月承接流量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成交量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成交率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平均成交周期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  <a:tr h="271145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波涛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69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41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59.42%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1.3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71145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小五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36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55.38%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1.1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71145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飞鸿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88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42.67%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1.8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70510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许浈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43.75%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2.7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71145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陈强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43.75%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2.4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71145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刘延荣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84.21%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0.9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71145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双双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39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41.03%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2.8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70510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杨龙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59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30.19%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3.2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71145">
                <a:tc>
                  <a:txBody>
                    <a:bodyPr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丽丽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50.00%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E4B4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任意多边形: 形状 42"/>
          <p:cNvSpPr/>
          <p:nvPr>
            <p:custDataLst>
              <p:tags r:id="rId1"/>
            </p:custDataLst>
          </p:nvPr>
        </p:nvSpPr>
        <p:spPr>
          <a:xfrm>
            <a:off x="0" y="5564025"/>
            <a:ext cx="12192000" cy="1293976"/>
          </a:xfrm>
          <a:custGeom>
            <a:avLst/>
            <a:gdLst>
              <a:gd name="connsiteX0" fmla="*/ 6104009 w 12192000"/>
              <a:gd name="connsiteY0" fmla="*/ 0 h 1293976"/>
              <a:gd name="connsiteX1" fmla="*/ 11843664 w 12192000"/>
              <a:gd name="connsiteY1" fmla="*/ 221981 h 1293976"/>
              <a:gd name="connsiteX2" fmla="*/ 12192000 w 12192000"/>
              <a:gd name="connsiteY2" fmla="*/ 252317 h 1293976"/>
              <a:gd name="connsiteX3" fmla="*/ 12192000 w 12192000"/>
              <a:gd name="connsiteY3" fmla="*/ 1293976 h 1293976"/>
              <a:gd name="connsiteX4" fmla="*/ 0 w 12192000"/>
              <a:gd name="connsiteY4" fmla="*/ 1293976 h 1293976"/>
              <a:gd name="connsiteX5" fmla="*/ 0 w 12192000"/>
              <a:gd name="connsiteY5" fmla="*/ 253712 h 1293976"/>
              <a:gd name="connsiteX6" fmla="*/ 364355 w 12192000"/>
              <a:gd name="connsiteY6" fmla="*/ 221981 h 1293976"/>
              <a:gd name="connsiteX7" fmla="*/ 6104009 w 12192000"/>
              <a:gd name="connsiteY7" fmla="*/ 0 h 129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293976">
                <a:moveTo>
                  <a:pt x="6104009" y="0"/>
                </a:moveTo>
                <a:cubicBezTo>
                  <a:pt x="8160425" y="0"/>
                  <a:pt x="10107332" y="79722"/>
                  <a:pt x="11843664" y="221981"/>
                </a:cubicBezTo>
                <a:lnTo>
                  <a:pt x="12192000" y="252317"/>
                </a:lnTo>
                <a:lnTo>
                  <a:pt x="12192000" y="1293976"/>
                </a:lnTo>
                <a:lnTo>
                  <a:pt x="0" y="1293976"/>
                </a:lnTo>
                <a:lnTo>
                  <a:pt x="0" y="253712"/>
                </a:lnTo>
                <a:lnTo>
                  <a:pt x="364355" y="221981"/>
                </a:lnTo>
                <a:cubicBezTo>
                  <a:pt x="2100687" y="79722"/>
                  <a:pt x="4047594" y="0"/>
                  <a:pt x="610400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2000"/>
                </a:schemeClr>
              </a:gs>
              <a:gs pos="100000">
                <a:schemeClr val="accent1">
                  <a:alpha val="42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18160" y="4210685"/>
            <a:ext cx="10102850" cy="31089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l"/>
            <a:endParaRPr lang="zh-CN" altLang="en-US" sz="16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95650" y="378460"/>
            <a:ext cx="6096000" cy="3689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l"/>
            <a:r>
              <a:rPr lang="zh-CN" altLang="en-US" sz="2400" dirty="0" smtClean="0">
                <a:sym typeface="+mn-ea"/>
              </a:rPr>
              <a:t>按照</a:t>
            </a:r>
            <a:r>
              <a:rPr lang="zh-CN" altLang="en-US" sz="2400" dirty="0" smtClean="0">
                <a:sym typeface="+mn-ea"/>
              </a:rPr>
              <a:t>产品类型做数据分析</a:t>
            </a:r>
            <a:endParaRPr lang="zh-CN" altLang="en-US" sz="2400" dirty="0" smtClean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265" y="4205605"/>
            <a:ext cx="7555865" cy="265239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dirty="0" smtClean="0">
                <a:sym typeface="+mn-ea"/>
              </a:rPr>
              <a:t>销售的主要提升在于制氧机和助听器。</a:t>
            </a:r>
            <a:endParaRPr lang="zh-CN" altLang="en-US" dirty="0" smtClean="0">
              <a:sym typeface="+mn-ea"/>
            </a:endParaRPr>
          </a:p>
          <a:p>
            <a:pPr algn="l"/>
            <a:r>
              <a:rPr lang="zh-CN" altLang="en-US" dirty="0" smtClean="0">
                <a:sym typeface="+mn-ea"/>
              </a:rPr>
              <a:t>制氧机提升了</a:t>
            </a:r>
            <a:r>
              <a:rPr lang="en-US" altLang="zh-CN" dirty="0" smtClean="0">
                <a:sym typeface="+mn-ea"/>
              </a:rPr>
              <a:t>9</a:t>
            </a:r>
            <a:r>
              <a:rPr lang="zh-CN" altLang="en-US" dirty="0" smtClean="0">
                <a:sym typeface="+mn-ea"/>
              </a:rPr>
              <a:t>台，一方面是</a:t>
            </a:r>
            <a:r>
              <a:rPr lang="en-US" altLang="zh-CN" dirty="0" smtClean="0">
                <a:sym typeface="+mn-ea"/>
              </a:rPr>
              <a:t>509</a:t>
            </a:r>
            <a:r>
              <a:rPr lang="zh-CN" altLang="en-US" dirty="0" smtClean="0">
                <a:sym typeface="+mn-ea"/>
              </a:rPr>
              <a:t>和岱镁低价出货，另一方面是变频</a:t>
            </a:r>
            <a:r>
              <a:rPr lang="en-US" altLang="zh-CN" dirty="0" smtClean="0">
                <a:sym typeface="+mn-ea"/>
              </a:rPr>
              <a:t>517</a:t>
            </a:r>
            <a:r>
              <a:rPr lang="zh-CN" altLang="en-US" dirty="0" smtClean="0">
                <a:sym typeface="+mn-ea"/>
              </a:rPr>
              <a:t>，特点明显，基本上我们一发噪音对比视频，客户立马</a:t>
            </a:r>
            <a:r>
              <a:rPr lang="zh-CN" altLang="en-US" dirty="0" smtClean="0">
                <a:sym typeface="+mn-ea"/>
              </a:rPr>
              <a:t>认可。</a:t>
            </a:r>
            <a:endParaRPr lang="zh-CN" altLang="en-US" dirty="0" smtClean="0">
              <a:sym typeface="+mn-ea"/>
            </a:endParaRPr>
          </a:p>
          <a:p>
            <a:pPr algn="l"/>
            <a:endParaRPr lang="zh-CN" altLang="en-US" dirty="0" smtClean="0">
              <a:sym typeface="+mn-ea"/>
            </a:endParaRPr>
          </a:p>
          <a:p>
            <a:pPr algn="l"/>
            <a:r>
              <a:rPr lang="zh-CN" altLang="en-US" dirty="0" smtClean="0">
                <a:sym typeface="+mn-ea"/>
              </a:rPr>
              <a:t>助听器提升了</a:t>
            </a:r>
            <a:r>
              <a:rPr lang="en-US" altLang="zh-CN" dirty="0" smtClean="0">
                <a:sym typeface="+mn-ea"/>
              </a:rPr>
              <a:t>7</a:t>
            </a:r>
            <a:r>
              <a:rPr lang="zh-CN" altLang="en-US" dirty="0" smtClean="0">
                <a:sym typeface="+mn-ea"/>
              </a:rPr>
              <a:t>台，</a:t>
            </a:r>
            <a:r>
              <a:rPr lang="zh-CN" altLang="en-US" dirty="0" smtClean="0">
                <a:sym typeface="+mn-ea"/>
              </a:rPr>
              <a:t>我们梳理了合伙人来流量的规则，对于有验配师的小微店，需要我们谈单的。我们多收</a:t>
            </a:r>
            <a:r>
              <a:rPr lang="en-US" altLang="zh-CN" dirty="0" smtClean="0">
                <a:sym typeface="+mn-ea"/>
              </a:rPr>
              <a:t>5</a:t>
            </a:r>
            <a:r>
              <a:rPr lang="zh-CN" altLang="en-US" dirty="0" smtClean="0">
                <a:sym typeface="+mn-ea"/>
              </a:rPr>
              <a:t>个点。不需要我们谈单的，我们只做流程上的答疑。极大程度的提升了我们</a:t>
            </a:r>
            <a:r>
              <a:rPr lang="zh-CN" altLang="en-US" dirty="0" smtClean="0">
                <a:sym typeface="+mn-ea"/>
              </a:rPr>
              <a:t>的工作效率，和工作</a:t>
            </a:r>
            <a:r>
              <a:rPr lang="zh-CN" altLang="en-US" dirty="0" smtClean="0">
                <a:sym typeface="+mn-ea"/>
              </a:rPr>
              <a:t>回报。</a:t>
            </a:r>
            <a:endParaRPr lang="zh-CN" altLang="en-US" dirty="0" smtClean="0"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6301740" y="747395"/>
          <a:ext cx="5096510" cy="3275965"/>
        </p:xfrm>
        <a:graphic>
          <a:graphicData uri="http://schemas.openxmlformats.org/drawingml/2006/table">
            <a:tbl>
              <a:tblPr/>
              <a:tblGrid>
                <a:gridCol w="1216025"/>
                <a:gridCol w="1753870"/>
                <a:gridCol w="1062990"/>
                <a:gridCol w="1063625"/>
              </a:tblGrid>
              <a:tr h="297815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成交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流量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成交率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  <a:tr h="29781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睡眠呼吸机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39.39%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9781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肺病呼吸机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68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47.06%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9781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制氧机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66.27%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9781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高流量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40.00%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9781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便携式制氧机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37.50%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9781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助听器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71.43%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9781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气切机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9781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慕寇斯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100%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9781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雾化器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100%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9781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慕寇斯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sz="11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sz="11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100%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endParaRPr sz="1100" b="0" i="0">
                        <a:solidFill>
                          <a:srgbClr val="F4B7BE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/>
          <p:nvPr>
            <p:custDataLst>
              <p:tags r:id="rId3"/>
            </p:custDataLst>
          </p:nvPr>
        </p:nvGraphicFramePr>
        <p:xfrm>
          <a:off x="1358265" y="747395"/>
          <a:ext cx="4657725" cy="2686050"/>
        </p:xfrm>
        <a:graphic>
          <a:graphicData uri="http://schemas.openxmlformats.org/drawingml/2006/table">
            <a:tbl>
              <a:tblPr/>
              <a:tblGrid>
                <a:gridCol w="1111250"/>
                <a:gridCol w="1196975"/>
                <a:gridCol w="1099820"/>
                <a:gridCol w="1249680"/>
              </a:tblGrid>
              <a:tr h="298450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成交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流量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成交率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  <a:tr h="298450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睡眠呼吸机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43.45%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98450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肺病呼吸机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29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58.00%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98450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台式制氧机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76.67%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98450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高流量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98450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便携式制氧机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38.89%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98450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助听器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42.86%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98450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气切机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  <a:tr h="298450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咳痰机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3F2D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ADADE"/>
                    </a:solidFill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督导培训相关</a:t>
            </a:r>
            <a:endParaRPr lang="zh-CN" altLang="en-US"/>
          </a:p>
        </p:txBody>
      </p:sp>
      <p:sp>
        <p:nvSpPr>
          <p:cNvPr id="17" name="Shape 497"/>
          <p:cNvSpPr/>
          <p:nvPr>
            <p:custDataLst>
              <p:tags r:id="rId2"/>
            </p:custDataLst>
          </p:nvPr>
        </p:nvSpPr>
        <p:spPr>
          <a:xfrm>
            <a:off x="410527" y="2252666"/>
            <a:ext cx="3596563" cy="2721248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5737" h="4341">
                <a:moveTo>
                  <a:pt x="289" y="0"/>
                </a:moveTo>
                <a:lnTo>
                  <a:pt x="436" y="0"/>
                </a:lnTo>
                <a:lnTo>
                  <a:pt x="864" y="0"/>
                </a:lnTo>
                <a:lnTo>
                  <a:pt x="1572" y="0"/>
                </a:lnTo>
                <a:lnTo>
                  <a:pt x="1736" y="0"/>
                </a:lnTo>
                <a:lnTo>
                  <a:pt x="2135" y="0"/>
                </a:lnTo>
                <a:lnTo>
                  <a:pt x="2135" y="0"/>
                </a:lnTo>
                <a:cubicBezTo>
                  <a:pt x="2135" y="6"/>
                  <a:pt x="2135" y="13"/>
                  <a:pt x="2135" y="19"/>
                </a:cubicBezTo>
                <a:cubicBezTo>
                  <a:pt x="2135" y="425"/>
                  <a:pt x="2463" y="754"/>
                  <a:pt x="2869" y="754"/>
                </a:cubicBezTo>
                <a:cubicBezTo>
                  <a:pt x="3274" y="754"/>
                  <a:pt x="3602" y="425"/>
                  <a:pt x="3602" y="19"/>
                </a:cubicBezTo>
                <a:cubicBezTo>
                  <a:pt x="3602" y="13"/>
                  <a:pt x="3602" y="6"/>
                  <a:pt x="3602" y="0"/>
                </a:cubicBezTo>
                <a:lnTo>
                  <a:pt x="3602" y="0"/>
                </a:lnTo>
                <a:lnTo>
                  <a:pt x="3939" y="0"/>
                </a:lnTo>
                <a:lnTo>
                  <a:pt x="4165" y="0"/>
                </a:lnTo>
                <a:lnTo>
                  <a:pt x="4873" y="0"/>
                </a:lnTo>
                <a:lnTo>
                  <a:pt x="5239" y="0"/>
                </a:lnTo>
                <a:lnTo>
                  <a:pt x="5448" y="0"/>
                </a:lnTo>
                <a:cubicBezTo>
                  <a:pt x="5608" y="0"/>
                  <a:pt x="5737" y="131"/>
                  <a:pt x="5737" y="292"/>
                </a:cubicBezTo>
                <a:lnTo>
                  <a:pt x="5737" y="4049"/>
                </a:lnTo>
                <a:cubicBezTo>
                  <a:pt x="5737" y="4210"/>
                  <a:pt x="5608" y="4341"/>
                  <a:pt x="5448" y="4341"/>
                </a:cubicBezTo>
                <a:lnTo>
                  <a:pt x="4165" y="4341"/>
                </a:lnTo>
                <a:lnTo>
                  <a:pt x="2882" y="4341"/>
                </a:lnTo>
                <a:lnTo>
                  <a:pt x="2855" y="4341"/>
                </a:lnTo>
                <a:lnTo>
                  <a:pt x="1572" y="4341"/>
                </a:lnTo>
                <a:lnTo>
                  <a:pt x="289" y="4341"/>
                </a:lnTo>
                <a:cubicBezTo>
                  <a:pt x="129" y="4341"/>
                  <a:pt x="0" y="4210"/>
                  <a:pt x="0" y="4049"/>
                </a:cubicBezTo>
                <a:lnTo>
                  <a:pt x="0" y="292"/>
                </a:lnTo>
                <a:cubicBezTo>
                  <a:pt x="0" y="131"/>
                  <a:pt x="129" y="0"/>
                  <a:pt x="28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5" name="Shape 501"/>
          <p:cNvSpPr/>
          <p:nvPr>
            <p:custDataLst>
              <p:tags r:id="rId3"/>
            </p:custDataLst>
          </p:nvPr>
        </p:nvSpPr>
        <p:spPr>
          <a:xfrm>
            <a:off x="1827256" y="1882812"/>
            <a:ext cx="762902" cy="763529"/>
          </a:xfrm>
          <a:prstGeom prst="ellipse">
            <a:avLst/>
          </a:prstGeom>
          <a:gradFill>
            <a:gsLst>
              <a:gs pos="0">
                <a:schemeClr val="accent1">
                  <a:lumMod val="80000"/>
                  <a:lumOff val="2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47" name="直接连接符 46"/>
          <p:cNvCxnSpPr/>
          <p:nvPr>
            <p:custDataLst>
              <p:tags r:id="rId4"/>
            </p:custDataLst>
          </p:nvPr>
        </p:nvCxnSpPr>
        <p:spPr>
          <a:xfrm>
            <a:off x="2008422" y="3479453"/>
            <a:ext cx="401198" cy="0"/>
          </a:xfrm>
          <a:prstGeom prst="line">
            <a:avLst/>
          </a:prstGeom>
          <a:ln w="12700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5"/>
          <p:cNvSpPr/>
          <p:nvPr>
            <p:custDataLst>
              <p:tags r:id="rId5"/>
            </p:custDataLst>
          </p:nvPr>
        </p:nvSpPr>
        <p:spPr>
          <a:xfrm>
            <a:off x="720828" y="3623007"/>
            <a:ext cx="2976385" cy="98794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1200">
                <a:solidFill>
                  <a:srgbClr val="FFFFFF"/>
                </a:solidFill>
                <a:latin typeface="+mn-ea"/>
                <a:cs typeface="+mn-ea"/>
              </a:rPr>
              <a:t>武汉培训</a:t>
            </a:r>
            <a:endParaRPr lang="en-US" altLang="zh-CN" sz="1200">
              <a:solidFill>
                <a:srgbClr val="FFFFFF"/>
              </a:solidFill>
              <a:latin typeface="+mn-ea"/>
              <a:cs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1200">
                <a:solidFill>
                  <a:srgbClr val="FFFFFF"/>
                </a:solidFill>
                <a:latin typeface="+mn-ea"/>
                <a:cs typeface="+mn-ea"/>
              </a:rPr>
              <a:t>上海老年社区活动</a:t>
            </a:r>
            <a:endParaRPr lang="zh-CN" altLang="zh-CN" sz="1200">
              <a:solidFill>
                <a:srgbClr val="FFFFFF"/>
              </a:solidFill>
              <a:latin typeface="+mn-ea"/>
              <a:cs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1200">
                <a:solidFill>
                  <a:srgbClr val="FFFFFF"/>
                </a:solidFill>
                <a:latin typeface="+mn-ea"/>
                <a:cs typeface="+mn-ea"/>
              </a:rPr>
              <a:t>上海门店巡视</a:t>
            </a:r>
            <a:r>
              <a:rPr lang="en-US" altLang="zh-CN" sz="1200">
                <a:solidFill>
                  <a:srgbClr val="FFFFFF"/>
                </a:solidFill>
                <a:latin typeface="+mn-ea"/>
                <a:cs typeface="+mn-ea"/>
              </a:rPr>
              <a:t>+</a:t>
            </a:r>
            <a:r>
              <a:rPr lang="zh-CN" altLang="en-US" sz="1200">
                <a:solidFill>
                  <a:srgbClr val="FFFFFF"/>
                </a:solidFill>
                <a:latin typeface="+mn-ea"/>
                <a:cs typeface="+mn-ea"/>
              </a:rPr>
              <a:t>试用机盘点</a:t>
            </a:r>
            <a:endParaRPr lang="zh-CN" altLang="zh-CN" sz="1200">
              <a:solidFill>
                <a:srgbClr val="FFFFFF"/>
              </a:solidFill>
              <a:latin typeface="+mn-ea"/>
              <a:cs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olidFill>
                  <a:srgbClr val="FFFFFF"/>
                </a:solidFill>
                <a:latin typeface="+mn-ea"/>
                <a:cs typeface="+mn-ea"/>
              </a:rPr>
              <a:t>理得电子听诊器线上对接会</a:t>
            </a:r>
            <a:endParaRPr lang="zh-CN" altLang="en-US" sz="1200">
              <a:solidFill>
                <a:srgbClr val="FFFFFF"/>
              </a:solidFill>
              <a:latin typeface="+mn-ea"/>
              <a:cs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olidFill>
                  <a:srgbClr val="FFFFFF"/>
                </a:solidFill>
                <a:latin typeface="+mn-ea"/>
                <a:cs typeface="+mn-ea"/>
              </a:rPr>
              <a:t>电子</a:t>
            </a:r>
            <a:r>
              <a:rPr lang="en-US" altLang="zh-CN" sz="1200">
                <a:solidFill>
                  <a:srgbClr val="FFFFFF"/>
                </a:solidFill>
                <a:latin typeface="+mn-ea"/>
                <a:cs typeface="+mn-ea"/>
              </a:rPr>
              <a:t>AI</a:t>
            </a:r>
            <a:r>
              <a:rPr lang="zh-CN" altLang="en-US" sz="1200">
                <a:solidFill>
                  <a:srgbClr val="FFFFFF"/>
                </a:solidFill>
                <a:latin typeface="+mn-ea"/>
                <a:cs typeface="+mn-ea"/>
              </a:rPr>
              <a:t>听诊器优化反馈</a:t>
            </a:r>
            <a:endParaRPr lang="zh-CN" altLang="en-US" sz="1200">
              <a:solidFill>
                <a:srgbClr val="FFFFFF"/>
              </a:solidFill>
              <a:latin typeface="+mn-ea"/>
              <a:cs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zh-CN" sz="1200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25" name="图片 16" descr="343439383331313b343532303033323bd3a6d3c3b9dcc0ed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30989" y="2087172"/>
            <a:ext cx="355392" cy="355392"/>
          </a:xfrm>
          <a:prstGeom prst="rect">
            <a:avLst/>
          </a:prstGeom>
        </p:spPr>
      </p:pic>
      <p:sp>
        <p:nvSpPr>
          <p:cNvPr id="14" name="矩形 6"/>
          <p:cNvSpPr/>
          <p:nvPr>
            <p:custDataLst>
              <p:tags r:id="rId9"/>
            </p:custDataLst>
          </p:nvPr>
        </p:nvSpPr>
        <p:spPr>
          <a:xfrm>
            <a:off x="720828" y="2709656"/>
            <a:ext cx="2976385" cy="63940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FFFFFF"/>
                </a:solidFill>
                <a:latin typeface="+mn-ea"/>
                <a:cs typeface="+mn-ea"/>
              </a:rPr>
              <a:t>内部相关</a:t>
            </a:r>
            <a:endParaRPr lang="zh-CN" altLang="en-US" sz="20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5" name="Shape 497"/>
          <p:cNvSpPr/>
          <p:nvPr>
            <p:custDataLst>
              <p:tags r:id="rId10"/>
            </p:custDataLst>
          </p:nvPr>
        </p:nvSpPr>
        <p:spPr>
          <a:xfrm>
            <a:off x="8028893" y="2252666"/>
            <a:ext cx="3596563" cy="2721248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5737" h="4341">
                <a:moveTo>
                  <a:pt x="289" y="0"/>
                </a:moveTo>
                <a:lnTo>
                  <a:pt x="529" y="0"/>
                </a:lnTo>
                <a:lnTo>
                  <a:pt x="863" y="0"/>
                </a:lnTo>
                <a:lnTo>
                  <a:pt x="1575" y="0"/>
                </a:lnTo>
                <a:lnTo>
                  <a:pt x="1835" y="0"/>
                </a:lnTo>
                <a:lnTo>
                  <a:pt x="2136" y="0"/>
                </a:lnTo>
                <a:lnTo>
                  <a:pt x="2136" y="0"/>
                </a:lnTo>
                <a:cubicBezTo>
                  <a:pt x="2136" y="6"/>
                  <a:pt x="2136" y="13"/>
                  <a:pt x="2136" y="19"/>
                </a:cubicBezTo>
                <a:cubicBezTo>
                  <a:pt x="2136" y="425"/>
                  <a:pt x="2464" y="754"/>
                  <a:pt x="2870" y="754"/>
                </a:cubicBezTo>
                <a:cubicBezTo>
                  <a:pt x="3275" y="754"/>
                  <a:pt x="3603" y="425"/>
                  <a:pt x="3603" y="19"/>
                </a:cubicBezTo>
                <a:cubicBezTo>
                  <a:pt x="3603" y="13"/>
                  <a:pt x="3603" y="6"/>
                  <a:pt x="3603" y="0"/>
                </a:cubicBezTo>
                <a:lnTo>
                  <a:pt x="3603" y="0"/>
                </a:lnTo>
                <a:lnTo>
                  <a:pt x="3850" y="0"/>
                </a:lnTo>
                <a:lnTo>
                  <a:pt x="4163" y="0"/>
                </a:lnTo>
                <a:lnTo>
                  <a:pt x="4875" y="0"/>
                </a:lnTo>
                <a:lnTo>
                  <a:pt x="5156" y="0"/>
                </a:lnTo>
                <a:lnTo>
                  <a:pt x="5449" y="0"/>
                </a:lnTo>
                <a:cubicBezTo>
                  <a:pt x="5608" y="0"/>
                  <a:pt x="5737" y="131"/>
                  <a:pt x="5737" y="292"/>
                </a:cubicBezTo>
                <a:lnTo>
                  <a:pt x="5737" y="4049"/>
                </a:lnTo>
                <a:cubicBezTo>
                  <a:pt x="5737" y="4210"/>
                  <a:pt x="5608" y="4341"/>
                  <a:pt x="5449" y="4341"/>
                </a:cubicBezTo>
                <a:lnTo>
                  <a:pt x="4163" y="4341"/>
                </a:lnTo>
                <a:lnTo>
                  <a:pt x="2877" y="4341"/>
                </a:lnTo>
                <a:lnTo>
                  <a:pt x="2860" y="4341"/>
                </a:lnTo>
                <a:lnTo>
                  <a:pt x="1575" y="4341"/>
                </a:lnTo>
                <a:lnTo>
                  <a:pt x="289" y="4341"/>
                </a:lnTo>
                <a:cubicBezTo>
                  <a:pt x="129" y="4341"/>
                  <a:pt x="0" y="4210"/>
                  <a:pt x="0" y="4049"/>
                </a:cubicBezTo>
                <a:lnTo>
                  <a:pt x="0" y="292"/>
                </a:lnTo>
                <a:cubicBezTo>
                  <a:pt x="0" y="131"/>
                  <a:pt x="129" y="0"/>
                  <a:pt x="289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80000"/>
                  <a:lumOff val="20000"/>
                  <a:alpha val="100000"/>
                </a:schemeClr>
              </a:gs>
              <a:gs pos="100000">
                <a:schemeClr val="accent3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3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0" name="Shape 501"/>
          <p:cNvSpPr/>
          <p:nvPr>
            <p:custDataLst>
              <p:tags r:id="rId11"/>
            </p:custDataLst>
          </p:nvPr>
        </p:nvSpPr>
        <p:spPr>
          <a:xfrm>
            <a:off x="9445622" y="1882812"/>
            <a:ext cx="762902" cy="763529"/>
          </a:xfrm>
          <a:prstGeom prst="ellipse">
            <a:avLst/>
          </a:prstGeom>
          <a:gradFill>
            <a:gsLst>
              <a:gs pos="0">
                <a:schemeClr val="accent3">
                  <a:lumMod val="80000"/>
                  <a:lumOff val="20000"/>
                  <a:alpha val="100000"/>
                </a:schemeClr>
              </a:gs>
              <a:gs pos="100000">
                <a:schemeClr val="accent3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3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42" name="直接连接符 41"/>
          <p:cNvCxnSpPr/>
          <p:nvPr>
            <p:custDataLst>
              <p:tags r:id="rId12"/>
            </p:custDataLst>
          </p:nvPr>
        </p:nvCxnSpPr>
        <p:spPr>
          <a:xfrm>
            <a:off x="9626788" y="3479453"/>
            <a:ext cx="401198" cy="0"/>
          </a:xfrm>
          <a:prstGeom prst="line">
            <a:avLst/>
          </a:prstGeom>
          <a:ln w="12700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3"/>
          <p:cNvSpPr/>
          <p:nvPr>
            <p:custDataLst>
              <p:tags r:id="rId13"/>
            </p:custDataLst>
          </p:nvPr>
        </p:nvSpPr>
        <p:spPr>
          <a:xfrm>
            <a:off x="8339195" y="3623007"/>
            <a:ext cx="2976385" cy="98794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《高流量如何搭售制氧机》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《</a:t>
            </a:r>
            <a:r>
              <a:rPr lang="zh-CN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督导的价值</a:t>
            </a: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》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《内部培训体系》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4"/>
          <p:cNvSpPr/>
          <p:nvPr>
            <p:custDataLst>
              <p:tags r:id="rId14"/>
            </p:custDataLst>
          </p:nvPr>
        </p:nvSpPr>
        <p:spPr>
          <a:xfrm>
            <a:off x="8339195" y="2709656"/>
            <a:ext cx="2976385" cy="63940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  <a:latin typeface="+mn-ea"/>
                <a:cs typeface="+mn-ea"/>
              </a:rPr>
              <a:t>sop</a:t>
            </a:r>
            <a:r>
              <a:rPr lang="zh-CN" altLang="en-US" sz="2000" b="1">
                <a:solidFill>
                  <a:srgbClr val="FFFFFF"/>
                </a:solidFill>
                <a:latin typeface="+mn-ea"/>
                <a:cs typeface="+mn-ea"/>
              </a:rPr>
              <a:t>相关</a:t>
            </a:r>
            <a:endParaRPr lang="zh-CN" altLang="en-US" sz="20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26" name="图片 4" descr="343439383331313b343532303032303bb8f6c8cbd0c5cfa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649356" y="2087172"/>
            <a:ext cx="355392" cy="355392"/>
          </a:xfrm>
          <a:prstGeom prst="rect">
            <a:avLst/>
          </a:prstGeom>
        </p:spPr>
      </p:pic>
      <p:sp>
        <p:nvSpPr>
          <p:cNvPr id="46" name="Shape 497"/>
          <p:cNvSpPr/>
          <p:nvPr>
            <p:custDataLst>
              <p:tags r:id="rId18"/>
            </p:custDataLst>
          </p:nvPr>
        </p:nvSpPr>
        <p:spPr>
          <a:xfrm>
            <a:off x="4220024" y="2252666"/>
            <a:ext cx="3596563" cy="2721248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5737" h="4341">
                <a:moveTo>
                  <a:pt x="290" y="0"/>
                </a:moveTo>
                <a:lnTo>
                  <a:pt x="480" y="0"/>
                </a:lnTo>
                <a:lnTo>
                  <a:pt x="865" y="0"/>
                </a:lnTo>
                <a:lnTo>
                  <a:pt x="1567" y="0"/>
                </a:lnTo>
                <a:lnTo>
                  <a:pt x="1788" y="0"/>
                </a:lnTo>
                <a:lnTo>
                  <a:pt x="2135" y="0"/>
                </a:lnTo>
                <a:lnTo>
                  <a:pt x="2135" y="0"/>
                </a:lnTo>
                <a:cubicBezTo>
                  <a:pt x="2135" y="6"/>
                  <a:pt x="2135" y="13"/>
                  <a:pt x="2135" y="19"/>
                </a:cubicBezTo>
                <a:cubicBezTo>
                  <a:pt x="2135" y="425"/>
                  <a:pt x="2463" y="754"/>
                  <a:pt x="2869" y="754"/>
                </a:cubicBezTo>
                <a:cubicBezTo>
                  <a:pt x="3274" y="754"/>
                  <a:pt x="3602" y="425"/>
                  <a:pt x="3602" y="19"/>
                </a:cubicBezTo>
                <a:cubicBezTo>
                  <a:pt x="3602" y="13"/>
                  <a:pt x="3602" y="6"/>
                  <a:pt x="3602" y="0"/>
                </a:cubicBezTo>
                <a:lnTo>
                  <a:pt x="3602" y="0"/>
                </a:lnTo>
                <a:lnTo>
                  <a:pt x="3870" y="0"/>
                </a:lnTo>
                <a:lnTo>
                  <a:pt x="4163" y="0"/>
                </a:lnTo>
                <a:lnTo>
                  <a:pt x="4872" y="0"/>
                </a:lnTo>
                <a:lnTo>
                  <a:pt x="5178" y="0"/>
                </a:lnTo>
                <a:lnTo>
                  <a:pt x="5448" y="0"/>
                </a:lnTo>
                <a:cubicBezTo>
                  <a:pt x="5608" y="0"/>
                  <a:pt x="5737" y="131"/>
                  <a:pt x="5737" y="292"/>
                </a:cubicBezTo>
                <a:lnTo>
                  <a:pt x="5737" y="4049"/>
                </a:lnTo>
                <a:cubicBezTo>
                  <a:pt x="5737" y="4210"/>
                  <a:pt x="5608" y="4341"/>
                  <a:pt x="5448" y="4341"/>
                </a:cubicBezTo>
                <a:lnTo>
                  <a:pt x="4163" y="4341"/>
                </a:lnTo>
                <a:lnTo>
                  <a:pt x="2886" y="4341"/>
                </a:lnTo>
                <a:lnTo>
                  <a:pt x="2851" y="4341"/>
                </a:lnTo>
                <a:lnTo>
                  <a:pt x="1567" y="4341"/>
                </a:lnTo>
                <a:lnTo>
                  <a:pt x="290" y="4341"/>
                </a:lnTo>
                <a:cubicBezTo>
                  <a:pt x="129" y="4341"/>
                  <a:pt x="0" y="4210"/>
                  <a:pt x="0" y="4049"/>
                </a:cubicBezTo>
                <a:lnTo>
                  <a:pt x="0" y="292"/>
                </a:lnTo>
                <a:cubicBezTo>
                  <a:pt x="0" y="131"/>
                  <a:pt x="129" y="0"/>
                  <a:pt x="290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90000"/>
                  <a:lumOff val="1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2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u="sng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Shape 501"/>
          <p:cNvSpPr/>
          <p:nvPr>
            <p:custDataLst>
              <p:tags r:id="rId19"/>
            </p:custDataLst>
          </p:nvPr>
        </p:nvSpPr>
        <p:spPr>
          <a:xfrm>
            <a:off x="5636753" y="1882812"/>
            <a:ext cx="762902" cy="763529"/>
          </a:xfrm>
          <a:prstGeom prst="ellipse">
            <a:avLst/>
          </a:prstGeom>
          <a:gradFill>
            <a:gsLst>
              <a:gs pos="0">
                <a:schemeClr val="accent2">
                  <a:lumMod val="90000"/>
                  <a:lumOff val="1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2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u="sng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20" name="直接连接符 34"/>
          <p:cNvCxnSpPr/>
          <p:nvPr>
            <p:custDataLst>
              <p:tags r:id="rId20"/>
            </p:custDataLst>
          </p:nvPr>
        </p:nvCxnSpPr>
        <p:spPr>
          <a:xfrm>
            <a:off x="5817919" y="3479453"/>
            <a:ext cx="401198" cy="0"/>
          </a:xfrm>
          <a:prstGeom prst="line">
            <a:avLst/>
          </a:prstGeom>
          <a:ln w="12700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1"/>
          <p:cNvSpPr/>
          <p:nvPr>
            <p:custDataLst>
              <p:tags r:id="rId21"/>
            </p:custDataLst>
          </p:nvPr>
        </p:nvSpPr>
        <p:spPr>
          <a:xfrm>
            <a:off x="4530325" y="3623007"/>
            <a:ext cx="2976385" cy="98794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sym typeface="+mn-ea"/>
              </a:rPr>
              <a:t>成都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sym typeface="+mn-ea"/>
              </a:rPr>
              <a:t>12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sym typeface="+mn-ea"/>
              </a:rPr>
              <a:t>月未成交客户复盘</a:t>
            </a:r>
            <a:endParaRPr lang="en-US" altLang="zh-CN" sz="1400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sym typeface="+mn-ea"/>
              </a:rPr>
              <a:t>小微店培训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sym typeface="+mn-ea"/>
              </a:rPr>
              <a:t>-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sym typeface="+mn-ea"/>
              </a:rPr>
              <a:t>如何对接中台</a:t>
            </a:r>
            <a:endParaRPr lang="zh-CN" altLang="en-US" sz="1400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sym typeface="+mn-ea"/>
              </a:rPr>
              <a:t>小微店培训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sym typeface="+mn-ea"/>
              </a:rPr>
              <a:t>-siga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sym typeface="+mn-ea"/>
              </a:rPr>
              <a:t>对接临床</a:t>
            </a:r>
            <a:endParaRPr lang="zh-CN" altLang="en-US" sz="1400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kern="0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sym typeface="+mn-ea"/>
              </a:rPr>
              <a:t>1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sym typeface="+mn-ea"/>
              </a:rPr>
              <a:t>月小微店督导试点事项</a:t>
            </a:r>
            <a:endParaRPr lang="zh-CN" altLang="en-US" sz="1400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sym typeface="+mn-ea"/>
            </a:endParaRPr>
          </a:p>
        </p:txBody>
      </p:sp>
      <p:sp>
        <p:nvSpPr>
          <p:cNvPr id="23" name="矩形 2"/>
          <p:cNvSpPr/>
          <p:nvPr>
            <p:custDataLst>
              <p:tags r:id="rId22"/>
            </p:custDataLst>
          </p:nvPr>
        </p:nvSpPr>
        <p:spPr>
          <a:xfrm>
            <a:off x="4530325" y="2709656"/>
            <a:ext cx="2976385" cy="63940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FFFFFF"/>
                </a:solidFill>
                <a:latin typeface="+mn-ea"/>
                <a:cs typeface="+mn-ea"/>
              </a:rPr>
              <a:t>小微店相关</a:t>
            </a:r>
            <a:endParaRPr lang="zh-CN" altLang="en-US" sz="20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24" name="图片 3" descr="343439383331313b343532303031393bd2b5bca8b9dcc0ed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840486" y="2087172"/>
            <a:ext cx="355392" cy="355392"/>
          </a:xfrm>
          <a:prstGeom prst="rect">
            <a:avLst/>
          </a:prstGeom>
        </p:spPr>
      </p:pic>
    </p:spTree>
    <p:custDataLst>
      <p:tags r:id="rId2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0.xml><?xml version="1.0" encoding="utf-8"?>
<p:tagLst xmlns:p="http://schemas.openxmlformats.org/presentationml/2006/main">
  <p:tag name="KSO_WM_DIAGRAM_VIRTUALLY_FRAME" val="{&quot;height&quot;:290.25,&quot;left&quot;:55.4,&quot;top&quot;:154.4,&quot;width&quot;:399.15}"/>
</p:tagLst>
</file>

<file path=ppt/tags/tag1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1174"/>
  <p:tag name="KSO_WM_UNIT_ID" val="custom20231174_1*a*1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5519_1*l_h_i*1_2_1"/>
  <p:tag name="KSO_WM_TEMPLATE_CATEGORY" val="diagram"/>
  <p:tag name="KSO_WM_TEMPLATE_INDEX" val="20235519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2"/>
  <p:tag name="KSO_WM_DIAGRAM_VIRTUALLY_FRAME" val="{&quot;height&quot;:460.1179527559055,&quot;left&quot;:78.60637795275588,&quot;top&quot;:79.85,&quot;width&quot;:834.825990761550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5519_1*l_h_i*1_1_1"/>
  <p:tag name="KSO_WM_TEMPLATE_CATEGORY" val="diagram"/>
  <p:tag name="KSO_WM_TEMPLATE_INDEX" val="20235519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2"/>
  <p:tag name="KSO_WM_DIAGRAM_VIRTUALLY_FRAME" val="{&quot;height&quot;:460.1179527559055,&quot;left&quot;:78.60637795275588,&quot;top&quot;:79.85,&quot;width&quot;:834.825990761550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103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519_1*l_h_f*1_1_1"/>
  <p:tag name="KSO_WM_TEMPLATE_CATEGORY" val="diagram"/>
  <p:tag name="KSO_WM_TEMPLATE_INDEX" val="20235519"/>
  <p:tag name="KSO_WM_UNIT_LAYERLEVEL" val="1_1_1"/>
  <p:tag name="KSO_WM_TAG_VERSION" val="3.0"/>
  <p:tag name="KSO_WM_BEAUTIFY_FLAG" val="#wm#"/>
  <p:tag name="KSO_WM_UNIT_VALUE" val="64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正文，文字是您思想的提炼，为了演示的良好效果。根据需要可酌情增减文字，以便观者准确理解您所传达的信息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460.1179527559055,&quot;left&quot;:78.60637795275588,&quot;top&quot;:79.85,&quot;width&quot;:834.825990761550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104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519_1*l_h_f*1_2_1"/>
  <p:tag name="KSO_WM_TEMPLATE_CATEGORY" val="diagram"/>
  <p:tag name="KSO_WM_TEMPLATE_INDEX" val="20235519"/>
  <p:tag name="KSO_WM_UNIT_LAYERLEVEL" val="1_1_1"/>
  <p:tag name="KSO_WM_TAG_VERSION" val="3.0"/>
  <p:tag name="KSO_WM_BEAUTIFY_FLAG" val="#wm#"/>
  <p:tag name="KSO_WM_UNIT_VALUE" val="64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正文，文字是您思想的提炼，为了最终演示发布的良好效果。根据需要可酌情增减文字，以便观者准确理解您所传达的信息。"/>
  <p:tag name="KSO_WM_UNIT_TEXT_FILL_FORE_SCHEMECOLOR_INDEX" val="1"/>
  <p:tag name="KSO_WM_UNIT_TEXT_FILL_TYPE" val="1"/>
  <p:tag name="KSO_WM_UNIT_TEXT_TYPE" val="1"/>
  <p:tag name="KSO_WM_DIAGRAM_MAX_ITEMCNT" val="5"/>
  <p:tag name="KSO_WM_DIAGRAM_MIN_ITEMCNT" val="2"/>
  <p:tag name="KSO_WM_DIAGRAM_VIRTUALLY_FRAME" val="{&quot;height&quot;:460.1179527559055,&quot;left&quot;:78.60637795275588,&quot;top&quot;:79.85,&quot;width&quot;:834.825990761550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5519_1*l_h_i*1_1_1"/>
  <p:tag name="KSO_WM_TEMPLATE_CATEGORY" val="diagram"/>
  <p:tag name="KSO_WM_TEMPLATE_INDEX" val="20235519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2"/>
  <p:tag name="KSO_WM_DIAGRAM_VIRTUALLY_FRAME" val="{&quot;height&quot;:360.80007874015746,&quot;left&quot;:502.7676312856938,&quot;top&quot;:131.3,&quot;width&quot;:410.6647374286123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106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408.2*330.8"/>
  <p:tag name="KSO_WM_SLIDE_POSITION" val="504*161.25"/>
  <p:tag name="KSO_WM_SLIDE_LAYOUT" val="a_β_l"/>
  <p:tag name="KSO_WM_SLIDE_LAYOUT_CNT" val="1_1_1"/>
  <p:tag name="KSO_WM_SPECIAL_SOURCE" val="bdnull"/>
  <p:tag name="KSO_WM_DIAGRAM_GROUP_CODE" val="l1-1"/>
  <p:tag name="KSO_WM_SLIDE_DIAGTYPE" val="l"/>
  <p:tag name="KSO_WM_TEMPLATE_INDEX" val="20231174"/>
  <p:tag name="KSO_WM_TEMPLATE_SUBCATEGORY" val="0"/>
  <p:tag name="KSO_WM_SLIDE_INDEX" val="1"/>
  <p:tag name="KSO_WM_TAG_VERSION" val="3.0"/>
  <p:tag name="KSO_WM_SLIDE_ID" val="custom20231174_1"/>
  <p:tag name="KSO_WM_SLIDE_ITEM_CNT" val="3"/>
</p:tagLst>
</file>

<file path=ppt/tags/tag107.xml><?xml version="1.0" encoding="utf-8"?>
<p:tagLst xmlns:p="http://schemas.openxmlformats.org/presentationml/2006/main">
  <p:tag name="resource_record_key" val="{&quot;29&quot;:[50000268],&quot;65&quot;:[20234387]}"/>
</p:tagLst>
</file>

<file path=ppt/tags/tag11.xml><?xml version="1.0" encoding="utf-8"?>
<p:tagLst xmlns:p="http://schemas.openxmlformats.org/presentationml/2006/main">
  <p:tag name="KSO_WM_DIAGRAM_VIRTUALLY_FRAME" val="{&quot;height&quot;:290.25,&quot;left&quot;:55.4,&quot;top&quot;:154.4,&quot;width&quot;:399.15}"/>
</p:tagLst>
</file>

<file path=ppt/tags/tag12.xml><?xml version="1.0" encoding="utf-8"?>
<p:tagLst xmlns:p="http://schemas.openxmlformats.org/presentationml/2006/main">
  <p:tag name="KSO_WM_DIAGRAM_VIRTUALLY_FRAME" val="{&quot;height&quot;:290.25,&quot;left&quot;:55.4,&quot;top&quot;:154.4,&quot;width&quot;:399.15}"/>
</p:tagLst>
</file>

<file path=ppt/tags/tag13.xml><?xml version="1.0" encoding="utf-8"?>
<p:tagLst xmlns:p="http://schemas.openxmlformats.org/presentationml/2006/main">
  <p:tag name="KSO_WM_DIAGRAM_VIRTUALLY_FRAME" val="{&quot;height&quot;:290.25,&quot;left&quot;:55.4,&quot;top&quot;:154.4,&quot;width&quot;:399.15}"/>
</p:tagLst>
</file>

<file path=ppt/tags/tag14.xml><?xml version="1.0" encoding="utf-8"?>
<p:tagLst xmlns:p="http://schemas.openxmlformats.org/presentationml/2006/main">
  <p:tag name="KSO_WM_DIAGRAM_VIRTUALLY_FRAME" val="{&quot;height&quot;:290.25,&quot;left&quot;:55.4,&quot;top&quot;:154.4,&quot;width&quot;:399.15}"/>
</p:tagLst>
</file>

<file path=ppt/tags/tag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4872_4*a*1"/>
  <p:tag name="KSO_WM_TEMPLATE_CATEGORY" val="diagram"/>
  <p:tag name="KSO_WM_TEMPLATE_INDEX" val="20234872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3_4_1"/>
  <p:tag name="KSO_WM_UNIT_ID" val="diagram20231093_3*l_h_a*3_4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3_1_1"/>
  <p:tag name="KSO_WM_UNIT_ID" val="diagram20231093_3*l_h_a*3_1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3_1_1"/>
  <p:tag name="KSO_WM_UNIT_ID" val="diagram20231093_3*l_h_f*3_1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3_4_1"/>
  <p:tag name="KSO_WM_UNIT_ID" val="diagram20231093_3*l_h_f*3_4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3_2_1"/>
  <p:tag name="KSO_WM_UNIT_ID" val="diagram20231093_3*l_h_a*3_2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3_2_1"/>
  <p:tag name="KSO_WM_UNIT_ID" val="diagram20231093_3*l_h_f*3_2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3*l_h_i*3_4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3_4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3*l_h_i*3_4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3_4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solidLine&quot;:{&quot;brightness&quot;:0,&quot;colorType&quot;:1,&quot;foreColorIndex&quot;:6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6"/>
  <p:tag name="KSO_WM_DIAGRAM_USE_COLOR_VALUE" val="{&quot;color_scheme&quot;:1,&quot;color_type&quot;:1,&quot;theme_color_indexes&quot;:[5,6,5,6,5,6]}"/>
</p:tagLst>
</file>

<file path=ppt/tags/tag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3*l_h_i*3_1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3_1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3*l_h_i*3_1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3_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3*l_h_i*3_2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3_2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3*l_h_i*3_3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3_3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3*l_h_i*3_1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3_1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3*l_h_i*3_3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3_3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3*l_h_i*3_2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3_2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gradient&quot;:[{&quot;brightness&quot;:0.20000000298023224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3*l_h_i*3_4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3_4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gradient&quot;:[{&quot;brightness&quot;:0.20000000298023224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3*l_h_i*3_2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3_2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solidLine&quot;:{&quot;brightness&quot;:0,&quot;colorType&quot;:1,&quot;foreColorIndex&quot;:6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6"/>
  <p:tag name="KSO_WM_DIAGRAM_USE_COLOR_VALUE" val="{&quot;color_scheme&quot;:1,&quot;color_type&quot;:1,&quot;theme_color_indexes&quot;:[5,6,5,6,5,6]}"/>
</p:tagLst>
</file>

<file path=ppt/tags/tag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3*l_h_i*3_3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3_3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34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4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3_2_1"/>
  <p:tag name="KSO_WM_UNIT_ID" val="diagram20231093_3*l_h_x*3_2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SHAPE_GUID" val="310"/>
  <p:tag name="KSO_WM_DIAGRAM_USE_COLOR_VALUE" val="{&quot;color_scheme&quot;:1,&quot;color_type&quot;:1,&quot;theme_color_indexes&quot;:[5,6,5,6,5,6]}"/>
</p:tagLst>
</file>

<file path=ppt/tags/tag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3_3_1"/>
  <p:tag name="KSO_WM_UNIT_ID" val="diagram20231093_3*l_h_a*3_3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3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3_3_1"/>
  <p:tag name="KSO_WM_UNIT_ID" val="diagram20231093_3*l_h_f*3_3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37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101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3_3_1"/>
  <p:tag name="KSO_WM_UNIT_ID" val="diagram20231093_3*l_h_x*3_3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SHAPE_GUID" val="308"/>
  <p:tag name="KSO_WM_DIAGRAM_USE_COLOR_VALUE" val="{&quot;color_scheme&quot;:1,&quot;color_type&quot;:1,&quot;theme_color_indexes&quot;:[5,6,5,6,5,6]}"/>
</p:tagLst>
</file>

<file path=ppt/tags/tag38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8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3_1_1"/>
  <p:tag name="KSO_WM_UNIT_ID" val="diagram20231093_3*l_h_x*3_1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SHAPE_GUID" val="309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101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3_4_1"/>
  <p:tag name="KSO_WM_UNIT_ID" val="diagram20231093_3*l_h_x*3_4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46.05393700787397,&quot;left&quot;:18.850000000000023,&quot;top&quot;:180.2251968503937,&quot;width&quot;:911.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SHAPE_GUID" val="311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SLIDE_ID" val="diagram20234872_4"/>
  <p:tag name="KSO_WM_TEMPLATE_SUBCATEGORY" val="0"/>
  <p:tag name="KSO_WM_TEMPLATE_MASTER_TYPE" val="0"/>
  <p:tag name="KSO_WM_TEMPLATE_COLOR_TYPE" val="0"/>
  <p:tag name="KSO_WM_SLIDE_ITEM_CNT" val="5"/>
  <p:tag name="KSO_WM_SLIDE_INDEX" val="4"/>
  <p:tag name="KSO_WM_TAG_VERSION" val="3.0"/>
  <p:tag name="KSO_WM_BEAUTIFY_FLAG" val="#wm#"/>
  <p:tag name="KSO_WM_TEMPLATE_CATEGORY" val="diagram"/>
  <p:tag name="KSO_WM_TEMPLATE_INDEX" val="20234872"/>
  <p:tag name="KSO_WM_SLIDE_TYPE" val="text"/>
  <p:tag name="KSO_WM_SLIDE_SUBTYPE" val="diag"/>
  <p:tag name="KSO_WM_SLIDE_SIZE" val="911.2*304.85"/>
  <p:tag name="KSO_WM_SLIDE_POSITION" val="18.85*186.8"/>
  <p:tag name="KSO_WM_SLIDE_LAYOUT" val="a_l"/>
  <p:tag name="KSO_WM_SLIDE_LAYOUT_CNT" val="1_1"/>
  <p:tag name="KSO_WM_SPECIAL_SOURCE" val="bdnull"/>
  <p:tag name="KSO_WM_DIAGRAM_GROUP_CODE" val="l1-1"/>
  <p:tag name="KSO_WM_SLIDE_DIAGTYPE" val="l"/>
  <p:tag name="resource_record_key" val="{&quot;65&quot;:[20234872],&quot;70&quot;:[3315597,3314436,3314434]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473_1*i*1"/>
  <p:tag name="KSO_WM_TEMPLATE_CATEGORY" val="custom"/>
  <p:tag name="KSO_WM_TEMPLATE_INDEX" val="20234473"/>
  <p:tag name="KSO_WM_UNIT_LAYERLEVEL" val="1"/>
  <p:tag name="KSO_WM_TAG_VERSION" val="3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473_1*i*2"/>
  <p:tag name="KSO_WM_TEMPLATE_CATEGORY" val="custom"/>
  <p:tag name="KSO_WM_TEMPLATE_INDEX" val="20234473"/>
  <p:tag name="KSO_WM_UNIT_LAYERLEVEL" val="1"/>
  <p:tag name="KSO_WM_TAG_VERSION" val="3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4473_1*i*3"/>
  <p:tag name="KSO_WM_TEMPLATE_CATEGORY" val="custom"/>
  <p:tag name="KSO_WM_TEMPLATE_INDEX" val="20234473"/>
  <p:tag name="KSO_WM_UNIT_LAYERLEVEL" val="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473_1*a*1"/>
  <p:tag name="KSO_WM_TEMPLATE_CATEGORY" val="custom"/>
  <p:tag name="KSO_WM_TEMPLATE_INDEX" val="20234473"/>
  <p:tag name="KSO_WM_UNIT_LAYERLEVEL" val="1"/>
  <p:tag name="KSO_WM_TAG_VERSION" val="3.0"/>
  <p:tag name="KSO_WM_BEAUTIFY_FLAG" val="#wm#"/>
  <p:tag name="KSO_WM_UNIT_TEXT_TYPE" val="1"/>
  <p:tag name="KSO_WM_UNIT_PRESET_TEXT" val="单击此处添加标题"/>
</p:tagLst>
</file>

<file path=ppt/tags/tag45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4473_1*f*1"/>
  <p:tag name="KSO_WM_TEMPLATE_CATEGORY" val="custom"/>
  <p:tag name="KSO_WM_TEMPLATE_INDEX" val="20234473"/>
  <p:tag name="KSO_WM_UNIT_LAYERLEVEL" val="1"/>
  <p:tag name="KSO_WM_TAG_VERSION" val="3.0"/>
  <p:tag name="KSO_WM_BEAUTIFY_FLAG" val="#wm#"/>
  <p:tag name="KSO_WM_UNIT_VALUE" val="104"/>
  <p:tag name="KSO_WM_UNIT_PRESET_TEXT" val="单击添加正文，文字是您思想的提炼，为了最终演示发布的良好效果，请言简意赅的阐述观点。根据需要可酌情增减文字，以便观者准确理解您所传达的信息。文字是您思想的提炼，请言简的阐述观点。"/>
  <p:tag name="KSO_WM_UNIT_TEXT_TYPE" val="1"/>
</p:tagLst>
</file>

<file path=ppt/tags/tag46.xml><?xml version="1.0" encoding="utf-8"?>
<p:tagLst xmlns:p="http://schemas.openxmlformats.org/presentationml/2006/main">
  <p:tag name="TABLE_ENDDRAG_ORIGIN_RECT" val="785*291"/>
  <p:tag name="TABLE_ENDDRAG_RECT" val="87*203*785*291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34473"/>
  <p:tag name="KSO_WM_SLIDE_ID" val="custom2023447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960*494"/>
  <p:tag name="KSO_WM_SLIDE_POSITION" val="0*0"/>
  <p:tag name="KSO_WM_TAG_VERSION" val="3.0"/>
  <p:tag name="KSO_WM_SLIDE_LAYOUT" val="a_f_β"/>
  <p:tag name="KSO_WM_SLIDE_LAYOUT_CNT" val="1_1_1"/>
  <p:tag name="resource_record_key" val="{&quot;29&quot;:[50000268],&quot;65&quot;:[20234473]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55_1*i*1"/>
  <p:tag name="KSO_WM_TEMPLATE_CATEGORY" val="custom"/>
  <p:tag name="KSO_WM_TEMPLATE_INDEX" val="20234955"/>
  <p:tag name="KSO_WM_UNIT_LAYERLEVEL" val="1"/>
  <p:tag name="KSO_WM_TAG_VERSION" val="3.0"/>
  <p:tag name="KSO_WM_BEAUTIFY_FLAG" val="#wm#"/>
</p:tagLst>
</file>

<file path=ppt/tags/tag49.xml><?xml version="1.0" encoding="utf-8"?>
<p:tagLst xmlns:p="http://schemas.openxmlformats.org/presentationml/2006/main">
  <p:tag name="TABLE_ENDDRAG_ORIGIN_RECT" val="423*333"/>
  <p:tag name="TABLE_ENDDRAG_RECT" val="79*3*423*333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TABLE_ENDDRAG_ORIGIN_RECT" val="423*127"/>
  <p:tag name="TABLE_ENDDRAG_RECT" val="79*363*423*127"/>
</p:tagLst>
</file>

<file path=ppt/tags/tag51.xml><?xml version="1.0" encoding="utf-8"?>
<p:tagLst xmlns:p="http://schemas.openxmlformats.org/presentationml/2006/main">
  <p:tag name="TABLE_ENDDRAG_ORIGIN_RECT" val="225*118"/>
  <p:tag name="TABLE_ENDDRAG_RECT" val="542*304*225*118"/>
</p:tagLst>
</file>

<file path=ppt/tags/tag52.xml><?xml version="1.0" encoding="utf-8"?>
<p:tagLst xmlns:p="http://schemas.openxmlformats.org/presentationml/2006/main">
  <p:tag name="KSO_WM_SLIDE_ID" val="custom20234955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4955"/>
  <p:tag name="KSO_WM_SLIDE_LAYOUT" val="a_f_α_β"/>
  <p:tag name="KSO_WM_SLIDE_LAYOUT_CNT" val="1_1_1_1"/>
  <p:tag name="KSO_WM_SLIDE_TYPE" val="text"/>
  <p:tag name="KSO_WM_SLIDE_SUBTYPE" val="picTxt"/>
  <p:tag name="KSO_WM_SLIDE_SIZE" val="960*492"/>
  <p:tag name="KSO_WM_SLIDE_POSITION" val="0*47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55_1*i*1"/>
  <p:tag name="KSO_WM_TEMPLATE_CATEGORY" val="custom"/>
  <p:tag name="KSO_WM_TEMPLATE_INDEX" val="20234955"/>
  <p:tag name="KSO_WM_UNIT_LAYERLEVEL" val="1"/>
  <p:tag name="KSO_WM_TAG_VERSION" val="3.0"/>
  <p:tag name="KSO_WM_BEAUTIFY_FLAG" val="#wm#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55_1*a*1"/>
  <p:tag name="KSO_WM_TEMPLATE_CATEGORY" val="custom"/>
  <p:tag name="KSO_WM_TEMPLATE_INDEX" val="20234955"/>
  <p:tag name="KSO_WM_UNIT_LAYERLEVEL" val="1"/>
  <p:tag name="KSO_WM_TAG_VERSION" val="3.0"/>
  <p:tag name="KSO_WM_BEAUTIFY_FLAG" val="#wm#"/>
  <p:tag name="KSO_WM_UNIT_VALUE" val="26"/>
  <p:tag name="KSO_WM_UNIT_PRESET_TEXT" val="单击此处添加标题"/>
</p:tagLst>
</file>

<file path=ppt/tags/tag55.xml><?xml version="1.0" encoding="utf-8"?>
<p:tagLst xmlns:p="http://schemas.openxmlformats.org/presentationml/2006/main">
  <p:tag name="TABLE_ENDDRAG_ORIGIN_RECT" val="362*220"/>
  <p:tag name="TABLE_ENDDRAG_RECT" val="531*72*362*220"/>
</p:tagLst>
</file>

<file path=ppt/tags/tag56.xml><?xml version="1.0" encoding="utf-8"?>
<p:tagLst xmlns:p="http://schemas.openxmlformats.org/presentationml/2006/main">
  <p:tag name="KSO_WM_SLIDE_ID" val="custom20234955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4955"/>
  <p:tag name="KSO_WM_SLIDE_LAYOUT" val="a_f_α_β"/>
  <p:tag name="KSO_WM_SLIDE_LAYOUT_CNT" val="1_1_1_1"/>
  <p:tag name="KSO_WM_SLIDE_TYPE" val="text"/>
  <p:tag name="KSO_WM_SLIDE_SUBTYPE" val="picTxt"/>
  <p:tag name="KSO_WM_SLIDE_SIZE" val="960*492"/>
  <p:tag name="KSO_WM_SLIDE_POSITION" val="0*47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55_1*i*1"/>
  <p:tag name="KSO_WM_TEMPLATE_CATEGORY" val="custom"/>
  <p:tag name="KSO_WM_TEMPLATE_INDEX" val="20234955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TABLE_ENDDRAG_ORIGIN_RECT" val="401*257"/>
  <p:tag name="TABLE_ENDDRAG_RECT" val="106*58*401*257"/>
</p:tagLst>
</file>

<file path=ppt/tags/tag59.xml><?xml version="1.0" encoding="utf-8"?>
<p:tagLst xmlns:p="http://schemas.openxmlformats.org/presentationml/2006/main">
  <p:tag name="TABLE_ENDDRAG_ORIGIN_RECT" val="366*211"/>
  <p:tag name="TABLE_ENDDRAG_RECT" val="106*58*366*21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SLIDE_ID" val="custom20234955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4955"/>
  <p:tag name="KSO_WM_SLIDE_LAYOUT" val="a_f_α_β"/>
  <p:tag name="KSO_WM_SLIDE_LAYOUT_CNT" val="1_1_1_1"/>
  <p:tag name="KSO_WM_SLIDE_TYPE" val="text"/>
  <p:tag name="KSO_WM_SLIDE_SUBTYPE" val="picTxt"/>
  <p:tag name="KSO_WM_SLIDE_SIZE" val="960*492"/>
  <p:tag name="KSO_WM_SLIDE_POSITION" val="0*47"/>
</p:tagLst>
</file>

<file path=ppt/tags/tag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0924_4*a*1"/>
  <p:tag name="KSO_WM_TEMPLATE_CATEGORY" val="diagram"/>
  <p:tag name="KSO_WM_TEMPLATE_INDEX" val="20230924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1"/>
</p:tagLst>
</file>

<file path=ppt/tags/tag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1_3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1_3"/>
  <p:tag name="KSO_WM_DIAGRAM_MAX_ITEMCNT" val="6"/>
  <p:tag name="KSO_WM_DIAGRAM_MIN_ITEMCNT" val="2"/>
  <p:tag name="KSO_WM_DIAGRAM_VIRTUALLY_FRAME" val="{&quot;height&quot;:280.90829745757117,&quot;left&quot;:32.32496062992125,&quot;top&quot;:148.25291338582676,&quot;width&quot;:883.0652755905512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5"/>
  <p:tag name="KSO_WM_UNIT_TEXT_FILL_FORE_SCHEMECOLOR_INDEX" val="13"/>
  <p:tag name="KSO_WM_UNIT_TEXT_FILL_TYPE" val="1"/>
  <p:tag name="KSO_WM_UNIT_USESOURCEFORMAT_APPLY" val="1"/>
</p:tagLst>
</file>

<file path=ppt/tags/tag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1_2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280.90829745757117,&quot;left&quot;:32.32496062992125,&quot;top&quot;:148.25291338582676,&quot;width&quot;:883.0652755905512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5"/>
  <p:tag name="KSO_WM_UNIT_TEXT_FILL_FORE_SCHEMECOLOR_INDEX" val="13"/>
  <p:tag name="KSO_WM_UNIT_TEXT_FILL_TYPE" val="1"/>
  <p:tag name="KSO_WM_UNIT_USESOURCEFORMAT_APPLY" val="1"/>
</p:tagLst>
</file>

<file path=ppt/tags/tag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1_1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1_1"/>
  <p:tag name="KSO_WM_DIAGRAM_MAX_ITEMCNT" val="6"/>
  <p:tag name="KSO_WM_DIAGRAM_MIN_ITEMCNT" val="2"/>
  <p:tag name="KSO_WM_DIAGRAM_VIRTUALLY_FRAME" val="{&quot;height&quot;:280.90829745757117,&quot;left&quot;:32.32496062992125,&quot;top&quot;:148.25291338582676,&quot;width&quot;:883.0652755905512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24_2*l_h_f*1_1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80.90829745757117,&quot;left&quot;:32.32496062992125,&quot;top&quot;:148.25291338582676,&quot;width&quot;:883.06527559055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输入你的智能图形项正文，文字是您思想的提炼"/>
  <p:tag name="KSO_WM_UNIT_USESOURCEFORMAT_APPLY" val="1"/>
</p:tagLst>
</file>

<file path=ppt/tags/tag66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6*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0924_2*l_h_x*1_1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280.90829745757117,&quot;left&quot;:32.32496062992125,&quot;top&quot;:148.25291338582676,&quot;width&quot;:883.06527559055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24_2*l_h_a*1_1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80.90829745757117,&quot;left&quot;:32.32496062992125,&quot;top&quot;:148.25291338582676,&quot;width&quot;:883.06527559055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USESOURCEFORMAT_APPLY" val="1"/>
</p:tagLst>
</file>

<file path=ppt/tags/tag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3_3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3_3"/>
  <p:tag name="KSO_WM_DIAGRAM_MAX_ITEMCNT" val="6"/>
  <p:tag name="KSO_WM_DIAGRAM_MIN_ITEMCNT" val="2"/>
  <p:tag name="KSO_WM_DIAGRAM_VIRTUALLY_FRAME" val="{&quot;height&quot;:280.90829745757117,&quot;left&quot;:32.32496062992125,&quot;top&quot;:148.25291338582676,&quot;width&quot;:883.0652755905512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7"/>
  <p:tag name="KSO_WM_UNIT_TEXT_FILL_FORE_SCHEMECOLOR_INDEX" val="13"/>
  <p:tag name="KSO_WM_UNIT_TEXT_FILL_TYPE" val="1"/>
  <p:tag name="KSO_WM_UNIT_USESOURCEFORMAT_APPLY" val="1"/>
</p:tagLst>
</file>

<file path=ppt/tags/tag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3_2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3_2"/>
  <p:tag name="KSO_WM_DIAGRAM_MAX_ITEMCNT" val="6"/>
  <p:tag name="KSO_WM_DIAGRAM_MIN_ITEMCNT" val="2"/>
  <p:tag name="KSO_WM_DIAGRAM_VIRTUALLY_FRAME" val="{&quot;height&quot;:280.90829745757117,&quot;left&quot;:32.32496062992125,&quot;top&quot;:148.25291338582676,&quot;width&quot;:883.0652755905512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7"/>
  <p:tag name="KSO_WM_UNIT_TEXT_FILL_FORE_SCHEMECOLOR_INDEX" val="13"/>
  <p:tag name="KSO_WM_UNIT_TEXT_FILL_TYPE" val="1"/>
  <p:tag name="KSO_WM_UNIT_USESOURCEFORMAT_APPLY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3_1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3_1"/>
  <p:tag name="KSO_WM_DIAGRAM_MAX_ITEMCNT" val="6"/>
  <p:tag name="KSO_WM_DIAGRAM_MIN_ITEMCNT" val="2"/>
  <p:tag name="KSO_WM_DIAGRAM_VIRTUALLY_FRAME" val="{&quot;height&quot;:280.90829745757117,&quot;left&quot;:32.32496062992125,&quot;top&quot;:148.25291338582676,&quot;width&quot;:883.0652755905512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7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0924_2*l_h_f*1_3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80.90829745757117,&quot;left&quot;:32.32496062992125,&quot;top&quot;:148.25291338582676,&quot;width&quot;:883.06527559055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输入你的智能图形项正文，文字是您思想的提炼"/>
  <p:tag name="KSO_WM_UNIT_USESOURCEFORMAT_APPLY" val="1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0924_2*l_h_a*1_3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80.90829745757117,&quot;left&quot;:32.32496062992125,&quot;top&quot;:148.25291338582676,&quot;width&quot;:883.06527559055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USESOURCEFORMAT_APPLY" val="1"/>
</p:tagLst>
</file>

<file path=ppt/tags/tag73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6*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0924_2*l_h_x*1_3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280.90829745757117,&quot;left&quot;:32.32496062992125,&quot;top&quot;:148.25291338582676,&quot;width&quot;:883.06527559055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2_3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2_3"/>
  <p:tag name="KSO_WM_DIAGRAM_MAX_ITEMCNT" val="6"/>
  <p:tag name="KSO_WM_DIAGRAM_MIN_ITEMCNT" val="2"/>
  <p:tag name="KSO_WM_DIAGRAM_VIRTUALLY_FRAME" val="{&quot;height&quot;:280.90829745757117,&quot;left&quot;:32.32496062992125,&quot;top&quot;:148.25291338582676,&quot;width&quot;:883.0652755905512}"/>
  <p:tag name="KSO_WM_DIAGRAM_COLOR_MATCH_VALUE" val="{&quot;shape&quot;:{&quot;fill&quot;:{&quot;gradient&quot;:[{&quot;brightness&quot;:0.10000000149011612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.800000011920929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6"/>
  <p:tag name="KSO_WM_UNIT_TEXT_FILL_FORE_SCHEMECOLOR_INDEX" val="13"/>
  <p:tag name="KSO_WM_UNIT_TEXT_FILL_TYPE" val="1"/>
  <p:tag name="KSO_WM_UNIT_USESOURCEFORMAT_APPLY" val="1"/>
</p:tagLst>
</file>

<file path=ppt/tags/tag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2_2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2_2"/>
  <p:tag name="KSO_WM_DIAGRAM_MAX_ITEMCNT" val="6"/>
  <p:tag name="KSO_WM_DIAGRAM_MIN_ITEMCNT" val="2"/>
  <p:tag name="KSO_WM_DIAGRAM_VIRTUALLY_FRAME" val="{&quot;height&quot;:280.90829745757117,&quot;left&quot;:32.32496062992125,&quot;top&quot;:148.25291338582676,&quot;width&quot;:883.0652755905512}"/>
  <p:tag name="KSO_WM_DIAGRAM_COLOR_MATCH_VALUE" val="{&quot;shape&quot;:{&quot;fill&quot;:{&quot;gradient&quot;:[{&quot;brightness&quot;:0.10000000149011612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.800000011920929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6"/>
  <p:tag name="KSO_WM_UNIT_TEXT_FILL_FORE_SCHEMECOLOR_INDEX" val="13"/>
  <p:tag name="KSO_WM_UNIT_TEXT_FILL_TYPE" val="1"/>
  <p:tag name="KSO_WM_UNIT_USESOURCEFORMAT_APPLY" val="1"/>
</p:tagLst>
</file>

<file path=ppt/tags/tag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2*l_h_i*1_2_1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2_1"/>
  <p:tag name="KSO_WM_DIAGRAM_MAX_ITEMCNT" val="6"/>
  <p:tag name="KSO_WM_DIAGRAM_MIN_ITEMCNT" val="2"/>
  <p:tag name="KSO_WM_DIAGRAM_VIRTUALLY_FRAME" val="{&quot;height&quot;:280.90829745757117,&quot;left&quot;:32.32496062992125,&quot;top&quot;:148.25291338582676,&quot;width&quot;:883.0652755905512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7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24_2*l_h_f*1_2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80.90829745757117,&quot;left&quot;:32.32496062992125,&quot;top&quot;:148.25291338582676,&quot;width&quot;:883.06527559055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根据需要可酌情增减文字，以便观者准确地理解您传达的思想"/>
  <p:tag name="KSO_WM_UNIT_USESOURCEFORMAT_APPLY" val="1"/>
</p:tagLst>
</file>

<file path=ppt/tags/tag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24_2*l_h_a*1_2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80.90829745757117,&quot;left&quot;:32.32496062992125,&quot;top&quot;:148.25291338582676,&quot;width&quot;:883.06527559055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USESOURCEFORMAT_APPLY" val="1"/>
</p:tagLst>
</file>

<file path=ppt/tags/tag79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89*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0924_2*l_h_x*1_2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280.90829745757117,&quot;left&quot;:32.32496062992125,&quot;top&quot;:148.25291338582676,&quot;width&quot;:883.06527559055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24"/>
  <p:tag name="KSO_WM_SPECIAL_SOURCE" val="bdnull"/>
  <p:tag name="KSO_WM_SLIDE_ID" val="diagram20230924_4"/>
  <p:tag name="KSO_WM_TEMPLATE_SUBCATEGORY" val="0"/>
  <p:tag name="KSO_WM_TEMPLATE_MASTER_TYPE" val="0"/>
  <p:tag name="KSO_WM_TEMPLATE_COLOR_TYPE" val="0"/>
  <p:tag name="KSO_WM_SLIDE_ITEM_CNT" val="5"/>
  <p:tag name="KSO_WM_SLIDE_INDEX" val="4"/>
  <p:tag name="KSO_WM_TAG_VERSION" val="3.0"/>
  <p:tag name="KSO_WM_SLIDE_LAYOUT" val="a_l"/>
  <p:tag name="KSO_WM_SLIDE_LAYOUT_CNT" val="1_1"/>
  <p:tag name="KSO_WM_SLIDE_TYPE" val="text"/>
  <p:tag name="KSO_WM_SLIDE_SUBTYPE" val="diag"/>
  <p:tag name="KSO_WM_SLIDE_SIZE" val="883*246.35"/>
  <p:tag name="KSO_WM_SLIDE_POSITION" val="32.325*184.15"/>
  <p:tag name="KSO_WM_DIAGRAM_GROUP_CODE" val="l1-1"/>
  <p:tag name="KSO_WM_SLIDE_DIAGTYPE" val="l"/>
</p:tagLst>
</file>

<file path=ppt/tags/tag81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24"/>
  <p:tag name="KSO_WM_SPECIAL_SOURCE" val="bdnull"/>
  <p:tag name="KSO_WM_SLIDE_ID" val="diagram20230924_4"/>
  <p:tag name="KSO_WM_TEMPLATE_SUBCATEGORY" val="0"/>
  <p:tag name="KSO_WM_TEMPLATE_MASTER_TYPE" val="0"/>
  <p:tag name="KSO_WM_TEMPLATE_COLOR_TYPE" val="0"/>
  <p:tag name="KSO_WM_SLIDE_ITEM_CNT" val="5"/>
  <p:tag name="KSO_WM_SLIDE_INDEX" val="4"/>
  <p:tag name="KSO_WM_TAG_VERSION" val="3.0"/>
  <p:tag name="KSO_WM_SLIDE_LAYOUT" val="a_l"/>
  <p:tag name="KSO_WM_SLIDE_LAYOUT_CNT" val="1_1"/>
  <p:tag name="KSO_WM_SLIDE_TYPE" val="text"/>
  <p:tag name="KSO_WM_SLIDE_SUBTYPE" val="diag"/>
  <p:tag name="KSO_WM_SLIDE_SIZE" val="883*246.35"/>
  <p:tag name="KSO_WM_SLIDE_POSITION" val="32.325*184.15"/>
  <p:tag name="KSO_WM_DIAGRAM_GROUP_CODE" val="l1-1"/>
  <p:tag name="KSO_WM_SLIDE_DIAGTYPE" val="l"/>
</p:tagLst>
</file>

<file path=ppt/tags/tag8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0"/>
  <p:tag name="KSO_WM_TEMPLATE_INDEX" val="20233278"/>
  <p:tag name="KSO_WM_UNIT_ID" val="custom20233278_1*a*1"/>
  <p:tag name="KSO_WM_UNIT_PRESET_TEXT" val="单击此处添加标题内容"/>
  <p:tag name="KSO_WM_UNIT_TEXT_TYPE" val="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MASTER_TYPE" val="0"/>
  <p:tag name="KSO_WM_TEMPLATE_COLOR_TYPE" val="0"/>
  <p:tag name="KSO_WM_DIAGRAM_GROUP_CODE" val="l1-1"/>
  <p:tag name="KSO_WM_SLIDE_DIAGTYPE" val="l"/>
  <p:tag name="KSO_WM_SLIDE_LAYOUT" val="a_l"/>
  <p:tag name="KSO_WM_SLIDE_LAYOUT_CNT" val="1_1"/>
  <p:tag name="KSO_WM_SLIDE_TYPE" val="text"/>
  <p:tag name="KSO_WM_SLIDE_SUBTYPE" val="picTxt"/>
  <p:tag name="KSO_WM_SLIDE_SIZE" val="733.461*299.866"/>
  <p:tag name="KSO_WM_SLIDE_POSITION" val="113.224*171.087"/>
  <p:tag name="KSO_WM_TEMPLATE_INDEX" val="20235630"/>
  <p:tag name="KSO_WM_TEMPLATE_SUBCATEGORY" val="0"/>
  <p:tag name="KSO_WM_SLIDE_INDEX" val="1"/>
  <p:tag name="KSO_WM_TAG_VERSION" val="3.0"/>
  <p:tag name="KSO_WM_SLIDE_ID" val="custom20233278_1"/>
  <p:tag name="KSO_WM_SLIDE_ITEM_CNT" val="6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a*1"/>
  <p:tag name="KSO_WM_TEMPLATE_CATEGORY" val="diagram"/>
  <p:tag name="KSO_WM_TEMPLATE_INDEX" val="20235153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a"/>
  <p:tag name="KSO_WM_UNIT_INDEX" val="1"/>
  <p:tag name="KSO_WM_UNIT_TEXT_TYPE" val="1"/>
  <p:tag name="KSO_WM_UNIT_PRESET_TEXT" val="单击此处添加文档标题内容"/>
  <p:tag name="KSO_WM_UNIT_TEXT_FILL_FORE_SCHEMECOLOR_INDEX" val="13"/>
  <p:tag name="KSO_WM_UNIT_TEXT_FILL_TYPE" val="1"/>
  <p:tag name="KSO_WM_UNIT_USESOURCEFORMAT_APPLY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4*l_h_i*1_1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UNIT_TEXT_FILL_FORE_SCHEMECOLOR_INDEX" val="3"/>
  <p:tag name="KSO_WM_UNIT_TEXT_FILL_TYPE" val="3"/>
  <p:tag name="KSO_WM_DIAGRAM_MAX_ITEMCNT" val="12"/>
  <p:tag name="KSO_WM_DIAGRAM_MIN_ITEMCNT" val="2"/>
  <p:tag name="KSO_WM_DIAGRAM_VIRTUALLY_FRAME" val="{&quot;height&quot;:392.3307972473866,&quot;left&quot;:54.75,&quot;top&quot;:108.43460137630673,&quot;width&quot;:85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4*l_h_f*1_1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DIAGRAM_GROUP_CODE" val="l1-1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UNIT_TEXT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DIAGRAM_MAX_ITEMCNT" val="12"/>
  <p:tag name="KSO_WM_DIAGRAM_MIN_ITEMCNT" val="2"/>
  <p:tag name="KSO_WM_DIAGRAM_VIRTUALLY_FRAME" val="{&quot;height&quot;:392.3307972473866,&quot;left&quot;:54.75,&quot;top&quot;:108.43460137630673,&quot;width&quot;:85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4*l_h_f*1_2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DIAGRAM_GROUP_CODE" val="l1-1"/>
  <p:tag name="KSO_WM_UNIT_TYPE" val="l_h_f"/>
  <p:tag name="KSO_WM_UNIT_INDEX" val="1_2_1"/>
  <p:tag name="KSO_WM_DIAGRAM_VERSION" val="3"/>
  <p:tag name="KSO_WM_DIAGRAM_COLOR_TRICK" val="1"/>
  <p:tag name="KSO_WM_DIAGRAM_COLOR_TEXT_CAN_REMOVE" val="n"/>
  <p:tag name="KSO_WM_UNIT_TEXT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DIAGRAM_MAX_ITEMCNT" val="12"/>
  <p:tag name="KSO_WM_DIAGRAM_MIN_ITEMCNT" val="2"/>
  <p:tag name="KSO_WM_DIAGRAM_VIRTUALLY_FRAME" val="{&quot;height&quot;:392.3307972473866,&quot;left&quot;:54.75,&quot;top&quot;:108.43460137630673,&quot;width&quot;:85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4*l_h_f*1_3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DIAGRAM_GROUP_CODE" val="l1-1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UNIT_TEXT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DIAGRAM_MAX_ITEMCNT" val="12"/>
  <p:tag name="KSO_WM_DIAGRAM_MIN_ITEMCNT" val="2"/>
  <p:tag name="KSO_WM_DIAGRAM_VIRTUALLY_FRAME" val="{&quot;height&quot;:392.3307972473866,&quot;left&quot;:54.75,&quot;top&quot;:108.43460137630673,&quot;width&quot;:85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4*l_h_f*1_4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DIAGRAM_GROUP_CODE" val="l1-1"/>
  <p:tag name="KSO_WM_UNIT_TYPE" val="l_h_f"/>
  <p:tag name="KSO_WM_UNIT_INDEX" val="1_4_1"/>
  <p:tag name="KSO_WM_DIAGRAM_VERSION" val="3"/>
  <p:tag name="KSO_WM_DIAGRAM_COLOR_TRICK" val="1"/>
  <p:tag name="KSO_WM_DIAGRAM_COLOR_TEXT_CAN_REMOVE" val="n"/>
  <p:tag name="KSO_WM_UNIT_TEXT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DIAGRAM_MAX_ITEMCNT" val="12"/>
  <p:tag name="KSO_WM_DIAGRAM_MIN_ITEMCNT" val="2"/>
  <p:tag name="KSO_WM_DIAGRAM_VIRTUALLY_FRAME" val="{&quot;height&quot;:392.3307972473866,&quot;left&quot;:54.75,&quot;top&quot;:108.43460137630673,&quot;width&quot;:85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4*l_h_f*1_5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DIAGRAM_GROUP_CODE" val="l1-1"/>
  <p:tag name="KSO_WM_UNIT_TYPE" val="l_h_f"/>
  <p:tag name="KSO_WM_UNIT_INDEX" val="1_5_1"/>
  <p:tag name="KSO_WM_DIAGRAM_VERSION" val="3"/>
  <p:tag name="KSO_WM_DIAGRAM_COLOR_TRICK" val="1"/>
  <p:tag name="KSO_WM_DIAGRAM_COLOR_TEXT_CAN_REMOVE" val="n"/>
  <p:tag name="KSO_WM_UNIT_VALUE" val="114"/>
  <p:tag name="KSO_WM_UNIT_TEXT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DIAGRAM_MAX_ITEMCNT" val="12"/>
  <p:tag name="KSO_WM_DIAGRAM_MIN_ITEMCNT" val="2"/>
  <p:tag name="KSO_WM_DIAGRAM_VIRTUALLY_FRAME" val="{&quot;height&quot;:392.3307972473866,&quot;left&quot;:54.75,&quot;top&quot;:108.43460137630673,&quot;width&quot;:85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4*l_h_i*1_2_2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UNIT_LINE_FORE_SCHEMECOLOR_INDEX" val="6"/>
  <p:tag name="KSO_WM_DIAGRAM_MAX_ITEMCNT" val="12"/>
  <p:tag name="KSO_WM_DIAGRAM_MIN_ITEMCNT" val="2"/>
  <p:tag name="KSO_WM_DIAGRAM_VIRTUALLY_FRAME" val="{&quot;height&quot;:392.3307972473866,&quot;left&quot;:54.75,&quot;top&quot;:108.43460137630673,&quot;width&quot;:850.4}"/>
  <p:tag name="KSO_WM_DIAGRAM_COLOR_MATCH_VALUE" val="{&quot;shape&quot;:{&quot;fill&quot;:{&quot;solid&quot;:{&quot;brightness&quot;:0,&quot;colorType&quot;:1,&quot;foreColorIndex&quot;:2,&quot;transparency&quot;:1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2"/>
  <p:tag name="KSO_WM_UNIT_FILL_TYPE" val="1"/>
  <p:tag name="KSO_WM_UNIT_LINE_FILL_TYPE" val="2"/>
  <p:tag name="KSO_WM_UNIT_USESOURCEFORMAT_APPLY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4*l_h_i*1_3_2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UNIT_LINE_FORE_SCHEMECOLOR_INDEX" val="7"/>
  <p:tag name="KSO_WM_DIAGRAM_MAX_ITEMCNT" val="12"/>
  <p:tag name="KSO_WM_DIAGRAM_MIN_ITEMCNT" val="2"/>
  <p:tag name="KSO_WM_DIAGRAM_VIRTUALLY_FRAME" val="{&quot;height&quot;:392.3307972473866,&quot;left&quot;:54.75,&quot;top&quot;:108.43460137630673,&quot;width&quot;:850.4}"/>
  <p:tag name="KSO_WM_DIAGRAM_COLOR_MATCH_VALUE" val="{&quot;shape&quot;:{&quot;fill&quot;:{&quot;solid&quot;:{&quot;brightness&quot;:0,&quot;colorType&quot;:1,&quot;foreColorIndex&quot;:2,&quot;transparency&quot;:1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2"/>
  <p:tag name="KSO_WM_UNIT_FILL_TYPE" val="1"/>
  <p:tag name="KSO_WM_UNIT_LINE_FILL_TYPE" val="2"/>
  <p:tag name="KSO_WM_UNIT_USESOURCEFORMAT_APPLY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4*l_h_i*1_4_2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UNIT_LINE_FORE_SCHEMECOLOR_INDEX" val="8"/>
  <p:tag name="KSO_WM_DIAGRAM_MAX_ITEMCNT" val="12"/>
  <p:tag name="KSO_WM_DIAGRAM_MIN_ITEMCNT" val="2"/>
  <p:tag name="KSO_WM_DIAGRAM_VIRTUALLY_FRAME" val="{&quot;height&quot;:392.3307972473866,&quot;left&quot;:54.75,&quot;top&quot;:108.43460137630673,&quot;width&quot;:850.4}"/>
  <p:tag name="KSO_WM_DIAGRAM_COLOR_MATCH_VALUE" val="{&quot;shape&quot;:{&quot;fill&quot;:{&quot;solid&quot;:{&quot;brightness&quot;:0,&quot;colorType&quot;:1,&quot;foreColorIndex&quot;:2,&quot;transparency&quot;:1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2"/>
  <p:tag name="KSO_WM_UNIT_FILL_TYPE" val="1"/>
  <p:tag name="KSO_WM_UNIT_LINE_FILL_TYPE" val="2"/>
  <p:tag name="KSO_WM_UNIT_USESOURCEFORMAT_APPLY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4*l_h_i*1_5_2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5_2"/>
  <p:tag name="KSO_WM_DIAGRAM_VERSION" val="3"/>
  <p:tag name="KSO_WM_DIAGRAM_COLOR_TRICK" val="1"/>
  <p:tag name="KSO_WM_DIAGRAM_COLOR_TEXT_CAN_REMOVE" val="n"/>
  <p:tag name="KSO_WM_UNIT_LINE_FORE_SCHEMECOLOR_INDEX" val="9"/>
  <p:tag name="KSO_WM_DIAGRAM_MAX_ITEMCNT" val="12"/>
  <p:tag name="KSO_WM_DIAGRAM_MIN_ITEMCNT" val="2"/>
  <p:tag name="KSO_WM_DIAGRAM_VIRTUALLY_FRAME" val="{&quot;height&quot;:392.3307972473866,&quot;left&quot;:54.75,&quot;top&quot;:108.43460137630673,&quot;width&quot;:850.4}"/>
  <p:tag name="KSO_WM_DIAGRAM_COLOR_MATCH_VALUE" val="{&quot;shape&quot;:{&quot;fill&quot;:{&quot;solid&quot;:{&quot;brightness&quot;:0,&quot;colorType&quot;:1,&quot;foreColorIndex&quot;:2,&quot;transparency&quot;:1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2"/>
  <p:tag name="KSO_WM_UNIT_FILL_TYPE" val="1"/>
  <p:tag name="KSO_WM_UNIT_LINE_FILL_TYPE" val="2"/>
  <p:tag name="KSO_WM_UNIT_USESOURCEFORMAT_APPLY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4*l_h_i*1_2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UNIT_TEXT_FILL_FORE_SCHEMECOLOR_INDEX" val="3"/>
  <p:tag name="KSO_WM_UNIT_TEXT_FILL_TYPE" val="3"/>
  <p:tag name="KSO_WM_DIAGRAM_MAX_ITEMCNT" val="12"/>
  <p:tag name="KSO_WM_DIAGRAM_MIN_ITEMCNT" val="2"/>
  <p:tag name="KSO_WM_DIAGRAM_VIRTUALLY_FRAME" val="{&quot;height&quot;:392.3307972473866,&quot;left&quot;:54.75,&quot;top&quot;:108.43460137630673,&quot;width&quot;:85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4*l_h_i*1_3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UNIT_TEXT_FILL_FORE_SCHEMECOLOR_INDEX" val="3"/>
  <p:tag name="KSO_WM_UNIT_TEXT_FILL_TYPE" val="3"/>
  <p:tag name="KSO_WM_DIAGRAM_MAX_ITEMCNT" val="12"/>
  <p:tag name="KSO_WM_DIAGRAM_MIN_ITEMCNT" val="2"/>
  <p:tag name="KSO_WM_DIAGRAM_VIRTUALLY_FRAME" val="{&quot;height&quot;:392.3307972473866,&quot;left&quot;:54.75,&quot;top&quot;:108.43460137630673,&quot;width&quot;:85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4*l_h_i*1_4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UNIT_TEXT_FILL_FORE_SCHEMECOLOR_INDEX" val="3"/>
  <p:tag name="KSO_WM_UNIT_TEXT_FILL_TYPE" val="3"/>
  <p:tag name="KSO_WM_DIAGRAM_MAX_ITEMCNT" val="12"/>
  <p:tag name="KSO_WM_DIAGRAM_MIN_ITEMCNT" val="2"/>
  <p:tag name="KSO_WM_DIAGRAM_VIRTUALLY_FRAME" val="{&quot;height&quot;:392.3307972473866,&quot;left&quot;:54.75,&quot;top&quot;:108.43460137630673,&quot;width&quot;:85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4*l_h_i*1_5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5_1"/>
  <p:tag name="KSO_WM_DIAGRAM_VERSION" val="3"/>
  <p:tag name="KSO_WM_DIAGRAM_COLOR_TRICK" val="1"/>
  <p:tag name="KSO_WM_DIAGRAM_COLOR_TEXT_CAN_REMOVE" val="n"/>
  <p:tag name="KSO_WM_UNIT_TEXT_FILL_FORE_SCHEMECOLOR_INDEX" val="3"/>
  <p:tag name="KSO_WM_UNIT_TEXT_FILL_TYPE" val="3"/>
  <p:tag name="KSO_WM_DIAGRAM_MAX_ITEMCNT" val="12"/>
  <p:tag name="KSO_WM_DIAGRAM_MIN_ITEMCNT" val="2"/>
  <p:tag name="KSO_WM_DIAGRAM_VIRTUALLY_FRAME" val="{&quot;height&quot;:392.3307972473866,&quot;left&quot;:54.75,&quot;top&quot;:108.43460137630673,&quot;width&quot;:85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99.xml><?xml version="1.0" encoding="utf-8"?>
<p:tagLst xmlns:p="http://schemas.openxmlformats.org/presentationml/2006/main">
  <p:tag name="KSO_WM_SLIDE_ID" val="diagram20235153_9"/>
  <p:tag name="KSO_WM_TEMPLATE_SUBCATEGORY" val="0"/>
  <p:tag name="KSO_WM_TEMPLATE_MASTER_TYPE" val="0"/>
  <p:tag name="KSO_WM_TEMPLATE_COLOR_TYPE" val="0"/>
  <p:tag name="KSO_WM_SLIDE_ITEM_CNT" val="10"/>
  <p:tag name="KSO_WM_SLIDE_INDEX" val="9"/>
  <p:tag name="KSO_WM_TAG_VERSION" val="3.0"/>
  <p:tag name="KSO_WM_BEAUTIFY_FLAG" val="#wm#"/>
  <p:tag name="KSO_WM_TEMPLATE_CATEGORY" val="diagram"/>
  <p:tag name="KSO_WM_TEMPLATE_INDEX" val="20235153"/>
  <p:tag name="KSO_WM_SLIDE_TYPE" val="text"/>
  <p:tag name="KSO_WM_SLIDE_SUBTYPE" val="diag"/>
  <p:tag name="KSO_WM_SLIDE_SIZE" val="850.4*366.8"/>
  <p:tag name="KSO_WM_SLIDE_POSITION" val="54.75*121.2"/>
  <p:tag name="KSO_WM_DIAGRAM_GROUP_CODE" val="l1-1"/>
  <p:tag name="KSO_WM_SLIDE_DIAGTYPE" val="l"/>
  <p:tag name="KSO_WM_SLIDE_LAYOUT" val="a_l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自定义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5B7D6"/>
      </a:accent1>
      <a:accent2>
        <a:srgbClr val="2A6BB7"/>
      </a:accent2>
      <a:accent3>
        <a:srgbClr val="A5A5A5"/>
      </a:accent3>
      <a:accent4>
        <a:srgbClr val="F7B5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2"/>
            </a:gs>
          </a:gsLst>
          <a:lin ang="2700000" scaled="1"/>
          <a:tileRect/>
        </a:gradFill>
        <a:ln w="19050">
          <a:noFill/>
        </a:ln>
        <a:effectLst>
          <a:outerShdw blurRad="101600" dist="38100" dir="8100000" sx="101000" sy="101000" algn="tr" rotWithShape="0">
            <a:prstClr val="black">
              <a:alpha val="15000"/>
            </a:prstClr>
          </a:outerShdw>
        </a:effectLst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2562</Words>
  <Application>WPS 演示</Application>
  <PresentationFormat>宽屏</PresentationFormat>
  <Paragraphs>856</Paragraphs>
  <Slides>13</Slides>
  <Notes>18</Notes>
  <HiddenSlides>1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宋体</vt:lpstr>
      <vt:lpstr>Wingdings</vt:lpstr>
      <vt:lpstr>思源黑体 CN Normal</vt:lpstr>
      <vt:lpstr>思源黑体 CN Bold</vt:lpstr>
      <vt:lpstr>思源黑体 CN Medium</vt:lpstr>
      <vt:lpstr>微软雅黑</vt:lpstr>
      <vt:lpstr>黑体</vt:lpstr>
      <vt:lpstr>Arial Unicode MS</vt:lpstr>
      <vt:lpstr>等线</vt:lpstr>
      <vt:lpstr>Calibri</vt:lpstr>
      <vt:lpstr>Office 主题​​</vt:lpstr>
      <vt:lpstr>PowerPoint 演示文稿</vt:lpstr>
      <vt:lpstr>PowerPoint 演示文稿</vt:lpstr>
      <vt:lpstr>一·月度工作回顾</vt:lpstr>
      <vt:lpstr>二·业绩概览</vt:lpstr>
      <vt:lpstr>PowerPoint 演示文稿</vt:lpstr>
      <vt:lpstr>三·各中台数据分析</vt:lpstr>
      <vt:lpstr>PowerPoint 演示文稿</vt:lpstr>
      <vt:lpstr>督导培训相关</vt:lpstr>
      <vt:lpstr>督导晋升机制（中台先实行）</vt:lpstr>
      <vt:lpstr>四·反思与规划</vt:lpstr>
      <vt:lpstr>规划与发展</vt:lpstr>
      <vt:lpstr>12月目标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蒙 思岚</dc:creator>
  <cp:lastModifiedBy>Yarvent&amp;</cp:lastModifiedBy>
  <cp:revision>202</cp:revision>
  <dcterms:created xsi:type="dcterms:W3CDTF">2022-10-16T12:23:00Z</dcterms:created>
  <dcterms:modified xsi:type="dcterms:W3CDTF">2026-01-08T10:37:40Z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KSOTemplateUUID">
    <vt:lpwstr>v1.0_mb_8Y4uLQrPUBqFrLjjh6dklg==</vt:lpwstr>
  </property>
  <property fmtid="{D5CDD505-2E9C-101B-9397-08002B2CF9AE}" pid="4" name="ICV">
    <vt:lpwstr>BEE652DD81A1414C818BECDF2693177D_13</vt:lpwstr>
  </property>
</Properties>
</file>